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notesMasterIdLst>
    <p:notesMasterId r:id="rId21"/>
  </p:notesMasterIdLst>
  <p:sldIdLst>
    <p:sldId id="415" r:id="rId2"/>
    <p:sldId id="417" r:id="rId3"/>
    <p:sldId id="383" r:id="rId4"/>
    <p:sldId id="419" r:id="rId5"/>
    <p:sldId id="420" r:id="rId6"/>
    <p:sldId id="421" r:id="rId7"/>
    <p:sldId id="422" r:id="rId8"/>
    <p:sldId id="423" r:id="rId9"/>
    <p:sldId id="424" r:id="rId10"/>
    <p:sldId id="425" r:id="rId11"/>
    <p:sldId id="434" r:id="rId12"/>
    <p:sldId id="426" r:id="rId13"/>
    <p:sldId id="427" r:id="rId14"/>
    <p:sldId id="431" r:id="rId15"/>
    <p:sldId id="432" r:id="rId16"/>
    <p:sldId id="428" r:id="rId17"/>
    <p:sldId id="429" r:id="rId18"/>
    <p:sldId id="430" r:id="rId19"/>
    <p:sldId id="433" r:id="rId20"/>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6305" autoAdjust="0"/>
  </p:normalViewPr>
  <p:slideViewPr>
    <p:cSldViewPr snapToGrid="0">
      <p:cViewPr varScale="1">
        <p:scale>
          <a:sx n="81" d="100"/>
          <a:sy n="81" d="100"/>
        </p:scale>
        <p:origin x="90"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0A3BC0-2810-4C49-AAF6-2DE554D9C43C}" type="datetimeFigureOut">
              <a:rPr lang="es-CL" smtClean="0"/>
              <a:t>29-11-2016</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E5B436-4041-42E2-AA81-A73B9519098C}" type="slidenum">
              <a:rPr lang="es-CL" smtClean="0"/>
              <a:t>‹Nº›</a:t>
            </a:fld>
            <a:endParaRPr lang="es-CL"/>
          </a:p>
        </p:txBody>
      </p:sp>
    </p:spTree>
    <p:extLst>
      <p:ext uri="{BB962C8B-B14F-4D97-AF65-F5344CB8AC3E}">
        <p14:creationId xmlns:p14="http://schemas.microsoft.com/office/powerpoint/2010/main" val="3863053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p:txBody>
          <a:bodyPr/>
          <a:lstStyle/>
          <a:p>
            <a:fld id="{A76D231B-22ED-4EC5-A0B7-373765C3436A}" type="datetime1">
              <a:rPr lang="es-CL" smtClean="0">
                <a:solidFill>
                  <a:prstClr val="black">
                    <a:tint val="75000"/>
                  </a:prstClr>
                </a:solidFill>
              </a:rPr>
              <a:pPr/>
              <a:t>29-11-2016</a:t>
            </a:fld>
            <a:endParaRPr lang="es-CL" dirty="0">
              <a:solidFill>
                <a:prstClr val="black">
                  <a:tint val="75000"/>
                </a:prstClr>
              </a:solidFill>
            </a:endParaRPr>
          </a:p>
        </p:txBody>
      </p:sp>
      <p:sp>
        <p:nvSpPr>
          <p:cNvPr id="5" name="4 Marcador de pie de página"/>
          <p:cNvSpPr>
            <a:spLocks noGrp="1"/>
          </p:cNvSpPr>
          <p:nvPr>
            <p:ph type="ftr" sz="quarter" idx="11"/>
          </p:nvPr>
        </p:nvSpPr>
        <p:spPr/>
        <p:txBody>
          <a:bodyPr/>
          <a:lstStyle/>
          <a:p>
            <a:r>
              <a:rPr lang="es-CL">
                <a:solidFill>
                  <a:prstClr val="black">
                    <a:tint val="75000"/>
                  </a:prstClr>
                </a:solidFill>
              </a:rPr>
              <a:t>Versión 1.0 - 12 abril 2012</a:t>
            </a:r>
          </a:p>
        </p:txBody>
      </p:sp>
      <p:sp>
        <p:nvSpPr>
          <p:cNvPr id="6" name="5 Marcador de número de diapositiva"/>
          <p:cNvSpPr>
            <a:spLocks noGrp="1"/>
          </p:cNvSpPr>
          <p:nvPr>
            <p:ph type="sldNum" sz="quarter" idx="12"/>
          </p:nvPr>
        </p:nvSpPr>
        <p:spPr/>
        <p:txBody>
          <a:bodyPr/>
          <a:lstStyle/>
          <a:p>
            <a:fld id="{0F9BABFE-0D9C-459D-98E1-0714B053AF90}"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308254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07CA016A-6C87-40F7-B3BC-D936B305B1A8}" type="datetime1">
              <a:rPr lang="es-CL" smtClean="0">
                <a:solidFill>
                  <a:prstClr val="black">
                    <a:tint val="75000"/>
                  </a:prstClr>
                </a:solidFill>
              </a:rPr>
              <a:pPr/>
              <a:t>29-11-2016</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r>
              <a:rPr lang="es-CL">
                <a:solidFill>
                  <a:prstClr val="black">
                    <a:tint val="75000"/>
                  </a:prstClr>
                </a:solidFill>
              </a:rPr>
              <a:t>Versión 1.0 - 12 abril 2012</a:t>
            </a:r>
          </a:p>
        </p:txBody>
      </p:sp>
      <p:sp>
        <p:nvSpPr>
          <p:cNvPr id="6" name="5 Marcador de número de diapositiva"/>
          <p:cNvSpPr>
            <a:spLocks noGrp="1"/>
          </p:cNvSpPr>
          <p:nvPr>
            <p:ph type="sldNum" sz="quarter" idx="12"/>
          </p:nvPr>
        </p:nvSpPr>
        <p:spPr/>
        <p:txBody>
          <a:bodyPr/>
          <a:lstStyle/>
          <a:p>
            <a:fld id="{0F9BABFE-0D9C-459D-98E1-0714B053AF90}" type="slidenum">
              <a:rPr lang="es-CL" smtClean="0">
                <a:solidFill>
                  <a:prstClr val="black">
                    <a:tint val="75000"/>
                  </a:prstClr>
                </a:solidFill>
              </a:rPr>
              <a:pPr/>
              <a:t>‹Nº›</a:t>
            </a:fld>
            <a:endParaRPr lang="es-CL">
              <a:solidFill>
                <a:prstClr val="black">
                  <a:tint val="75000"/>
                </a:prstClr>
              </a:solidFill>
            </a:endParaRPr>
          </a:p>
        </p:txBody>
      </p:sp>
      <p:sp>
        <p:nvSpPr>
          <p:cNvPr id="8" name="7 CuadroTexto"/>
          <p:cNvSpPr txBox="1"/>
          <p:nvPr userDrawn="1"/>
        </p:nvSpPr>
        <p:spPr>
          <a:xfrm>
            <a:off x="34085" y="6525344"/>
            <a:ext cx="4562467" cy="230832"/>
          </a:xfrm>
          <a:prstGeom prst="rect">
            <a:avLst/>
          </a:prstGeom>
          <a:noFill/>
        </p:spPr>
        <p:txBody>
          <a:bodyPr wrap="none" rtlCol="0">
            <a:spAutoFit/>
          </a:bodyPr>
          <a:lstStyle/>
          <a:p>
            <a:r>
              <a:rPr lang="es-CL" sz="900" b="1" dirty="0">
                <a:solidFill>
                  <a:prstClr val="white">
                    <a:lumMod val="50000"/>
                  </a:prstClr>
                </a:solidFill>
                <a:latin typeface="Verdana" pitchFamily="34" charset="0"/>
                <a:ea typeface="Verdana" pitchFamily="34" charset="0"/>
                <a:cs typeface="Verdana" pitchFamily="34" charset="0"/>
              </a:rPr>
              <a:t>Gobierno de Chile | Ministerio de Hacienda | Dirección ChileCompra</a:t>
            </a:r>
          </a:p>
        </p:txBody>
      </p:sp>
      <p:pic>
        <p:nvPicPr>
          <p:cNvPr id="9" name="4 Marcador de contenid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2544" y="3634"/>
            <a:ext cx="1199456" cy="6858000"/>
          </a:xfrm>
          <a:prstGeom prst="rect">
            <a:avLst/>
          </a:prstGeom>
        </p:spPr>
      </p:pic>
    </p:spTree>
    <p:extLst>
      <p:ext uri="{BB962C8B-B14F-4D97-AF65-F5344CB8AC3E}">
        <p14:creationId xmlns:p14="http://schemas.microsoft.com/office/powerpoint/2010/main" val="1862876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923535B2-A4CB-42E9-8032-874AD87C3869}" type="datetime1">
              <a:rPr lang="es-CL" smtClean="0">
                <a:solidFill>
                  <a:prstClr val="black">
                    <a:tint val="75000"/>
                  </a:prstClr>
                </a:solidFill>
              </a:rPr>
              <a:pPr/>
              <a:t>29-11-2016</a:t>
            </a:fld>
            <a:endParaRPr lang="es-CL">
              <a:solidFill>
                <a:prstClr val="black">
                  <a:tint val="75000"/>
                </a:prstClr>
              </a:solidFill>
            </a:endParaRPr>
          </a:p>
        </p:txBody>
      </p:sp>
      <p:sp>
        <p:nvSpPr>
          <p:cNvPr id="5" name="4 Marcador de pie de página"/>
          <p:cNvSpPr>
            <a:spLocks noGrp="1"/>
          </p:cNvSpPr>
          <p:nvPr>
            <p:ph type="ftr" sz="quarter" idx="11"/>
          </p:nvPr>
        </p:nvSpPr>
        <p:spPr/>
        <p:txBody>
          <a:bodyPr/>
          <a:lstStyle/>
          <a:p>
            <a:r>
              <a:rPr lang="es-CL">
                <a:solidFill>
                  <a:prstClr val="black">
                    <a:tint val="75000"/>
                  </a:prstClr>
                </a:solidFill>
              </a:rPr>
              <a:t>Versión 1.0 - 12 abril 2012</a:t>
            </a:r>
          </a:p>
        </p:txBody>
      </p:sp>
      <p:sp>
        <p:nvSpPr>
          <p:cNvPr id="6" name="5 Marcador de número de diapositiva"/>
          <p:cNvSpPr>
            <a:spLocks noGrp="1"/>
          </p:cNvSpPr>
          <p:nvPr>
            <p:ph type="sldNum" sz="quarter" idx="12"/>
          </p:nvPr>
        </p:nvSpPr>
        <p:spPr/>
        <p:txBody>
          <a:bodyPr/>
          <a:lstStyle/>
          <a:p>
            <a:fld id="{0F9BABFE-0D9C-459D-98E1-0714B053AF90}" type="slidenum">
              <a:rPr lang="es-CL" smtClean="0">
                <a:solidFill>
                  <a:prstClr val="black">
                    <a:tint val="75000"/>
                  </a:prstClr>
                </a:solidFill>
              </a:rPr>
              <a:pPr/>
              <a:t>‹Nº›</a:t>
            </a:fld>
            <a:endParaRPr lang="es-CL">
              <a:solidFill>
                <a:prstClr val="black">
                  <a:tint val="75000"/>
                </a:prstClr>
              </a:solidFill>
            </a:endParaRPr>
          </a:p>
        </p:txBody>
      </p:sp>
      <p:sp>
        <p:nvSpPr>
          <p:cNvPr id="8" name="7 CuadroTexto"/>
          <p:cNvSpPr txBox="1"/>
          <p:nvPr userDrawn="1"/>
        </p:nvSpPr>
        <p:spPr>
          <a:xfrm>
            <a:off x="34085" y="6525344"/>
            <a:ext cx="4562467" cy="230832"/>
          </a:xfrm>
          <a:prstGeom prst="rect">
            <a:avLst/>
          </a:prstGeom>
          <a:noFill/>
        </p:spPr>
        <p:txBody>
          <a:bodyPr wrap="none" rtlCol="0">
            <a:spAutoFit/>
          </a:bodyPr>
          <a:lstStyle/>
          <a:p>
            <a:r>
              <a:rPr lang="es-CL" sz="900" b="1" dirty="0">
                <a:solidFill>
                  <a:prstClr val="white">
                    <a:lumMod val="50000"/>
                  </a:prstClr>
                </a:solidFill>
                <a:latin typeface="Verdana" pitchFamily="34" charset="0"/>
                <a:ea typeface="Verdana" pitchFamily="34" charset="0"/>
                <a:cs typeface="Verdana" pitchFamily="34" charset="0"/>
              </a:rPr>
              <a:t>Gobierno de Chile | Ministerio de Hacienda | Dirección ChileCompra</a:t>
            </a:r>
          </a:p>
        </p:txBody>
      </p:sp>
      <p:pic>
        <p:nvPicPr>
          <p:cNvPr id="9" name="4 Marcador de contenid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2544" y="3634"/>
            <a:ext cx="1199456" cy="6858000"/>
          </a:xfrm>
          <a:prstGeom prst="rect">
            <a:avLst/>
          </a:prstGeom>
        </p:spPr>
      </p:pic>
    </p:spTree>
    <p:extLst>
      <p:ext uri="{BB962C8B-B14F-4D97-AF65-F5344CB8AC3E}">
        <p14:creationId xmlns:p14="http://schemas.microsoft.com/office/powerpoint/2010/main" val="67467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2A4B69DD-47AB-401F-B584-700C0E7A040A}" type="datetime1">
              <a:rPr lang="es-CL" smtClean="0">
                <a:solidFill>
                  <a:prstClr val="black">
                    <a:tint val="75000"/>
                  </a:prstClr>
                </a:solidFill>
              </a:rPr>
              <a:pPr/>
              <a:t>29-11-2016</a:t>
            </a:fld>
            <a:endParaRPr lang="es-CL" dirty="0">
              <a:solidFill>
                <a:prstClr val="black">
                  <a:tint val="75000"/>
                </a:prstClr>
              </a:solidFill>
            </a:endParaRPr>
          </a:p>
        </p:txBody>
      </p:sp>
      <p:sp>
        <p:nvSpPr>
          <p:cNvPr id="5" name="4 Marcador de pie de página"/>
          <p:cNvSpPr>
            <a:spLocks noGrp="1"/>
          </p:cNvSpPr>
          <p:nvPr>
            <p:ph type="ftr" sz="quarter" idx="11"/>
          </p:nvPr>
        </p:nvSpPr>
        <p:spPr/>
        <p:txBody>
          <a:bodyPr/>
          <a:lstStyle/>
          <a:p>
            <a:r>
              <a:rPr lang="es-CL">
                <a:solidFill>
                  <a:prstClr val="black">
                    <a:tint val="75000"/>
                  </a:prstClr>
                </a:solidFill>
              </a:rPr>
              <a:t>Versión 1.0 - 12 abril 2012</a:t>
            </a:r>
          </a:p>
        </p:txBody>
      </p:sp>
      <p:sp>
        <p:nvSpPr>
          <p:cNvPr id="6" name="5 Marcador de número de diapositiva"/>
          <p:cNvSpPr>
            <a:spLocks noGrp="1"/>
          </p:cNvSpPr>
          <p:nvPr>
            <p:ph type="sldNum" sz="quarter" idx="12"/>
          </p:nvPr>
        </p:nvSpPr>
        <p:spPr/>
        <p:txBody>
          <a:bodyPr/>
          <a:lstStyle/>
          <a:p>
            <a:fld id="{0F9BABFE-0D9C-459D-98E1-0714B053AF90}" type="slidenum">
              <a:rPr lang="es-CL" smtClean="0">
                <a:solidFill>
                  <a:prstClr val="black">
                    <a:tint val="75000"/>
                  </a:prstClr>
                </a:solidFill>
              </a:rPr>
              <a:pPr/>
              <a:t>‹Nº›</a:t>
            </a:fld>
            <a:endParaRPr lang="es-CL">
              <a:solidFill>
                <a:prstClr val="black">
                  <a:tint val="75000"/>
                </a:prstClr>
              </a:solidFill>
            </a:endParaRPr>
          </a:p>
        </p:txBody>
      </p:sp>
      <p:sp>
        <p:nvSpPr>
          <p:cNvPr id="8" name="7 CuadroTexto"/>
          <p:cNvSpPr txBox="1"/>
          <p:nvPr userDrawn="1"/>
        </p:nvSpPr>
        <p:spPr>
          <a:xfrm>
            <a:off x="34085" y="6525344"/>
            <a:ext cx="4562467" cy="230832"/>
          </a:xfrm>
          <a:prstGeom prst="rect">
            <a:avLst/>
          </a:prstGeom>
          <a:noFill/>
        </p:spPr>
        <p:txBody>
          <a:bodyPr wrap="none" rtlCol="0">
            <a:spAutoFit/>
          </a:bodyPr>
          <a:lstStyle/>
          <a:p>
            <a:r>
              <a:rPr lang="es-CL" sz="900" b="1" dirty="0">
                <a:solidFill>
                  <a:prstClr val="white">
                    <a:lumMod val="50000"/>
                  </a:prstClr>
                </a:solidFill>
                <a:latin typeface="Verdana" pitchFamily="34" charset="0"/>
                <a:ea typeface="Verdana" pitchFamily="34" charset="0"/>
                <a:cs typeface="Verdana" pitchFamily="34" charset="0"/>
              </a:rPr>
              <a:t>Gobierno de Chile | Ministerio de Hacienda | Dirección ChileCompra</a:t>
            </a:r>
          </a:p>
        </p:txBody>
      </p:sp>
      <p:pic>
        <p:nvPicPr>
          <p:cNvPr id="9" name="4 Marcador de contenid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2544" y="3634"/>
            <a:ext cx="1199456" cy="6858000"/>
          </a:xfrm>
          <a:prstGeom prst="rect">
            <a:avLst/>
          </a:prstGeom>
        </p:spPr>
      </p:pic>
    </p:spTree>
    <p:extLst>
      <p:ext uri="{BB962C8B-B14F-4D97-AF65-F5344CB8AC3E}">
        <p14:creationId xmlns:p14="http://schemas.microsoft.com/office/powerpoint/2010/main" val="2306481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B82B2177-59BA-4173-B36D-AF78EC454FD1}" type="datetime1">
              <a:rPr lang="es-CL" smtClean="0">
                <a:solidFill>
                  <a:prstClr val="black">
                    <a:tint val="75000"/>
                  </a:prstClr>
                </a:solidFill>
              </a:rPr>
              <a:pPr/>
              <a:t>29-11-2016</a:t>
            </a:fld>
            <a:endParaRPr lang="es-CL" dirty="0">
              <a:solidFill>
                <a:prstClr val="black">
                  <a:tint val="75000"/>
                </a:prstClr>
              </a:solidFill>
            </a:endParaRPr>
          </a:p>
        </p:txBody>
      </p:sp>
      <p:sp>
        <p:nvSpPr>
          <p:cNvPr id="5" name="4 Marcador de pie de página"/>
          <p:cNvSpPr>
            <a:spLocks noGrp="1"/>
          </p:cNvSpPr>
          <p:nvPr>
            <p:ph type="ftr" sz="quarter" idx="11"/>
          </p:nvPr>
        </p:nvSpPr>
        <p:spPr/>
        <p:txBody>
          <a:bodyPr/>
          <a:lstStyle/>
          <a:p>
            <a:r>
              <a:rPr lang="es-CL">
                <a:solidFill>
                  <a:prstClr val="black">
                    <a:tint val="75000"/>
                  </a:prstClr>
                </a:solidFill>
              </a:rPr>
              <a:t>Versión 1.0 - 12 abril 2012</a:t>
            </a:r>
          </a:p>
        </p:txBody>
      </p:sp>
      <p:sp>
        <p:nvSpPr>
          <p:cNvPr id="6" name="5 Marcador de número de diapositiva"/>
          <p:cNvSpPr>
            <a:spLocks noGrp="1"/>
          </p:cNvSpPr>
          <p:nvPr>
            <p:ph type="sldNum" sz="quarter" idx="12"/>
          </p:nvPr>
        </p:nvSpPr>
        <p:spPr/>
        <p:txBody>
          <a:bodyPr/>
          <a:lstStyle/>
          <a:p>
            <a:fld id="{0F9BABFE-0D9C-459D-98E1-0714B053AF90}" type="slidenum">
              <a:rPr lang="es-CL" smtClean="0">
                <a:solidFill>
                  <a:prstClr val="black">
                    <a:tint val="75000"/>
                  </a:prstClr>
                </a:solidFill>
              </a:rPr>
              <a:pPr/>
              <a:t>‹Nº›</a:t>
            </a:fld>
            <a:endParaRPr lang="es-CL">
              <a:solidFill>
                <a:prstClr val="black">
                  <a:tint val="75000"/>
                </a:prstClr>
              </a:solidFill>
            </a:endParaRPr>
          </a:p>
        </p:txBody>
      </p:sp>
      <p:sp>
        <p:nvSpPr>
          <p:cNvPr id="7" name="6 CuadroTexto"/>
          <p:cNvSpPr txBox="1"/>
          <p:nvPr userDrawn="1"/>
        </p:nvSpPr>
        <p:spPr>
          <a:xfrm>
            <a:off x="34085" y="6525344"/>
            <a:ext cx="4562467" cy="230832"/>
          </a:xfrm>
          <a:prstGeom prst="rect">
            <a:avLst/>
          </a:prstGeom>
          <a:noFill/>
        </p:spPr>
        <p:txBody>
          <a:bodyPr wrap="none" rtlCol="0">
            <a:spAutoFit/>
          </a:bodyPr>
          <a:lstStyle/>
          <a:p>
            <a:r>
              <a:rPr lang="es-CL" sz="900" b="1" dirty="0">
                <a:solidFill>
                  <a:prstClr val="white">
                    <a:lumMod val="50000"/>
                  </a:prstClr>
                </a:solidFill>
                <a:latin typeface="Verdana" pitchFamily="34" charset="0"/>
                <a:ea typeface="Verdana" pitchFamily="34" charset="0"/>
                <a:cs typeface="Verdana" pitchFamily="34" charset="0"/>
              </a:rPr>
              <a:t>Gobierno de Chile | Ministerio de Hacienda | Dirección ChileCompra</a:t>
            </a:r>
          </a:p>
        </p:txBody>
      </p:sp>
      <p:pic>
        <p:nvPicPr>
          <p:cNvPr id="8" name="4 Marcador de contenid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2544" y="3634"/>
            <a:ext cx="1199456" cy="6858000"/>
          </a:xfrm>
          <a:prstGeom prst="rect">
            <a:avLst/>
          </a:prstGeom>
        </p:spPr>
      </p:pic>
    </p:spTree>
    <p:extLst>
      <p:ext uri="{BB962C8B-B14F-4D97-AF65-F5344CB8AC3E}">
        <p14:creationId xmlns:p14="http://schemas.microsoft.com/office/powerpoint/2010/main" val="1192741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E5E1427A-9436-447C-8EB0-10D1EFF1AB56}" type="datetime1">
              <a:rPr lang="es-CL" smtClean="0">
                <a:solidFill>
                  <a:prstClr val="black">
                    <a:tint val="75000"/>
                  </a:prstClr>
                </a:solidFill>
              </a:rPr>
              <a:pPr/>
              <a:t>29-11-2016</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r>
              <a:rPr lang="es-CL">
                <a:solidFill>
                  <a:prstClr val="black">
                    <a:tint val="75000"/>
                  </a:prstClr>
                </a:solidFill>
              </a:rPr>
              <a:t>Versión 1.0 - 12 abril 2012</a:t>
            </a:r>
          </a:p>
        </p:txBody>
      </p:sp>
      <p:sp>
        <p:nvSpPr>
          <p:cNvPr id="7" name="6 Marcador de número de diapositiva"/>
          <p:cNvSpPr>
            <a:spLocks noGrp="1"/>
          </p:cNvSpPr>
          <p:nvPr>
            <p:ph type="sldNum" sz="quarter" idx="12"/>
          </p:nvPr>
        </p:nvSpPr>
        <p:spPr/>
        <p:txBody>
          <a:bodyPr/>
          <a:lstStyle/>
          <a:p>
            <a:fld id="{0F9BABFE-0D9C-459D-98E1-0714B053AF90}" type="slidenum">
              <a:rPr lang="es-CL" smtClean="0">
                <a:solidFill>
                  <a:prstClr val="black">
                    <a:tint val="75000"/>
                  </a:prstClr>
                </a:solidFill>
              </a:rPr>
              <a:pPr/>
              <a:t>‹Nº›</a:t>
            </a:fld>
            <a:endParaRPr lang="es-CL">
              <a:solidFill>
                <a:prstClr val="black">
                  <a:tint val="75000"/>
                </a:prstClr>
              </a:solidFill>
            </a:endParaRPr>
          </a:p>
        </p:txBody>
      </p:sp>
      <p:sp>
        <p:nvSpPr>
          <p:cNvPr id="9" name="8 CuadroTexto"/>
          <p:cNvSpPr txBox="1"/>
          <p:nvPr userDrawn="1"/>
        </p:nvSpPr>
        <p:spPr>
          <a:xfrm>
            <a:off x="34085" y="6525344"/>
            <a:ext cx="4562467" cy="230832"/>
          </a:xfrm>
          <a:prstGeom prst="rect">
            <a:avLst/>
          </a:prstGeom>
          <a:noFill/>
        </p:spPr>
        <p:txBody>
          <a:bodyPr wrap="none" rtlCol="0">
            <a:spAutoFit/>
          </a:bodyPr>
          <a:lstStyle/>
          <a:p>
            <a:r>
              <a:rPr lang="es-CL" sz="900" b="1" dirty="0">
                <a:solidFill>
                  <a:prstClr val="white">
                    <a:lumMod val="50000"/>
                  </a:prstClr>
                </a:solidFill>
                <a:latin typeface="Verdana" pitchFamily="34" charset="0"/>
                <a:ea typeface="Verdana" pitchFamily="34" charset="0"/>
                <a:cs typeface="Verdana" pitchFamily="34" charset="0"/>
              </a:rPr>
              <a:t>Gobierno de Chile | Ministerio de Hacienda | Dirección ChileCompra</a:t>
            </a:r>
          </a:p>
        </p:txBody>
      </p:sp>
      <p:pic>
        <p:nvPicPr>
          <p:cNvPr id="10" name="4 Marcador de contenid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2544" y="3634"/>
            <a:ext cx="1199456" cy="6858000"/>
          </a:xfrm>
          <a:prstGeom prst="rect">
            <a:avLst/>
          </a:prstGeom>
        </p:spPr>
      </p:pic>
    </p:spTree>
    <p:extLst>
      <p:ext uri="{BB962C8B-B14F-4D97-AF65-F5344CB8AC3E}">
        <p14:creationId xmlns:p14="http://schemas.microsoft.com/office/powerpoint/2010/main" val="32343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124FBE1B-3AD8-40C4-9D67-D778D9017627}" type="datetime1">
              <a:rPr lang="es-CL" smtClean="0">
                <a:solidFill>
                  <a:prstClr val="black">
                    <a:tint val="75000"/>
                  </a:prstClr>
                </a:solidFill>
              </a:rPr>
              <a:pPr/>
              <a:t>29-11-2016</a:t>
            </a:fld>
            <a:endParaRPr lang="es-CL">
              <a:solidFill>
                <a:prstClr val="black">
                  <a:tint val="75000"/>
                </a:prstClr>
              </a:solidFill>
            </a:endParaRPr>
          </a:p>
        </p:txBody>
      </p:sp>
      <p:sp>
        <p:nvSpPr>
          <p:cNvPr id="8" name="7 Marcador de pie de página"/>
          <p:cNvSpPr>
            <a:spLocks noGrp="1"/>
          </p:cNvSpPr>
          <p:nvPr>
            <p:ph type="ftr" sz="quarter" idx="11"/>
          </p:nvPr>
        </p:nvSpPr>
        <p:spPr/>
        <p:txBody>
          <a:bodyPr/>
          <a:lstStyle/>
          <a:p>
            <a:r>
              <a:rPr lang="es-CL">
                <a:solidFill>
                  <a:prstClr val="black">
                    <a:tint val="75000"/>
                  </a:prstClr>
                </a:solidFill>
              </a:rPr>
              <a:t>Versión 1.0 - 12 abril 2012</a:t>
            </a:r>
          </a:p>
        </p:txBody>
      </p:sp>
      <p:sp>
        <p:nvSpPr>
          <p:cNvPr id="9" name="8 Marcador de número de diapositiva"/>
          <p:cNvSpPr>
            <a:spLocks noGrp="1"/>
          </p:cNvSpPr>
          <p:nvPr>
            <p:ph type="sldNum" sz="quarter" idx="12"/>
          </p:nvPr>
        </p:nvSpPr>
        <p:spPr/>
        <p:txBody>
          <a:bodyPr/>
          <a:lstStyle/>
          <a:p>
            <a:fld id="{0F9BABFE-0D9C-459D-98E1-0714B053AF90}" type="slidenum">
              <a:rPr lang="es-CL" smtClean="0">
                <a:solidFill>
                  <a:prstClr val="black">
                    <a:tint val="75000"/>
                  </a:prstClr>
                </a:solidFill>
              </a:rPr>
              <a:pPr/>
              <a:t>‹Nº›</a:t>
            </a:fld>
            <a:endParaRPr lang="es-CL">
              <a:solidFill>
                <a:prstClr val="black">
                  <a:tint val="75000"/>
                </a:prstClr>
              </a:solidFill>
            </a:endParaRPr>
          </a:p>
        </p:txBody>
      </p:sp>
      <p:pic>
        <p:nvPicPr>
          <p:cNvPr id="11" name="4 Marcador de contenid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2544" y="3634"/>
            <a:ext cx="1199456" cy="6858000"/>
          </a:xfrm>
          <a:prstGeom prst="rect">
            <a:avLst/>
          </a:prstGeom>
        </p:spPr>
      </p:pic>
    </p:spTree>
    <p:extLst>
      <p:ext uri="{BB962C8B-B14F-4D97-AF65-F5344CB8AC3E}">
        <p14:creationId xmlns:p14="http://schemas.microsoft.com/office/powerpoint/2010/main" val="1859300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06D2B2E8-7EB4-4656-A5F4-68EFDB6AA7ED}" type="datetime1">
              <a:rPr lang="es-CL" smtClean="0">
                <a:solidFill>
                  <a:prstClr val="black">
                    <a:tint val="75000"/>
                  </a:prstClr>
                </a:solidFill>
              </a:rPr>
              <a:pPr/>
              <a:t>29-11-2016</a:t>
            </a:fld>
            <a:endParaRPr lang="es-CL">
              <a:solidFill>
                <a:prstClr val="black">
                  <a:tint val="75000"/>
                </a:prstClr>
              </a:solidFill>
            </a:endParaRPr>
          </a:p>
        </p:txBody>
      </p:sp>
      <p:sp>
        <p:nvSpPr>
          <p:cNvPr id="4" name="3 Marcador de pie de página"/>
          <p:cNvSpPr>
            <a:spLocks noGrp="1"/>
          </p:cNvSpPr>
          <p:nvPr>
            <p:ph type="ftr" sz="quarter" idx="11"/>
          </p:nvPr>
        </p:nvSpPr>
        <p:spPr/>
        <p:txBody>
          <a:bodyPr/>
          <a:lstStyle/>
          <a:p>
            <a:r>
              <a:rPr lang="es-CL">
                <a:solidFill>
                  <a:prstClr val="black">
                    <a:tint val="75000"/>
                  </a:prstClr>
                </a:solidFill>
              </a:rPr>
              <a:t>Versión 1.0 - 12 abril 2012</a:t>
            </a:r>
          </a:p>
        </p:txBody>
      </p:sp>
      <p:sp>
        <p:nvSpPr>
          <p:cNvPr id="5" name="4 Marcador de número de diapositiva"/>
          <p:cNvSpPr>
            <a:spLocks noGrp="1"/>
          </p:cNvSpPr>
          <p:nvPr>
            <p:ph type="sldNum" sz="quarter" idx="12"/>
          </p:nvPr>
        </p:nvSpPr>
        <p:spPr/>
        <p:txBody>
          <a:bodyPr/>
          <a:lstStyle/>
          <a:p>
            <a:fld id="{0F9BABFE-0D9C-459D-98E1-0714B053AF90}" type="slidenum">
              <a:rPr lang="es-CL" smtClean="0">
                <a:solidFill>
                  <a:prstClr val="black">
                    <a:tint val="75000"/>
                  </a:prstClr>
                </a:solidFill>
              </a:rPr>
              <a:pPr/>
              <a:t>‹Nº›</a:t>
            </a:fld>
            <a:endParaRPr lang="es-CL">
              <a:solidFill>
                <a:prstClr val="black">
                  <a:tint val="75000"/>
                </a:prstClr>
              </a:solidFill>
            </a:endParaRPr>
          </a:p>
        </p:txBody>
      </p:sp>
      <p:sp>
        <p:nvSpPr>
          <p:cNvPr id="7" name="6 CuadroTexto"/>
          <p:cNvSpPr txBox="1"/>
          <p:nvPr userDrawn="1"/>
        </p:nvSpPr>
        <p:spPr>
          <a:xfrm>
            <a:off x="34085" y="6525344"/>
            <a:ext cx="4562467" cy="230832"/>
          </a:xfrm>
          <a:prstGeom prst="rect">
            <a:avLst/>
          </a:prstGeom>
          <a:noFill/>
        </p:spPr>
        <p:txBody>
          <a:bodyPr wrap="none" rtlCol="0">
            <a:spAutoFit/>
          </a:bodyPr>
          <a:lstStyle/>
          <a:p>
            <a:r>
              <a:rPr lang="es-CL" sz="900" b="1" dirty="0">
                <a:solidFill>
                  <a:prstClr val="white">
                    <a:lumMod val="50000"/>
                  </a:prstClr>
                </a:solidFill>
                <a:latin typeface="Verdana" pitchFamily="34" charset="0"/>
                <a:ea typeface="Verdana" pitchFamily="34" charset="0"/>
                <a:cs typeface="Verdana" pitchFamily="34" charset="0"/>
              </a:rPr>
              <a:t>Gobierno de Chile | Ministerio de Hacienda | Dirección ChileCompra</a:t>
            </a:r>
          </a:p>
        </p:txBody>
      </p:sp>
      <p:pic>
        <p:nvPicPr>
          <p:cNvPr id="8" name="4 Marcador de contenid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2544" y="3634"/>
            <a:ext cx="1199456" cy="6858000"/>
          </a:xfrm>
          <a:prstGeom prst="rect">
            <a:avLst/>
          </a:prstGeom>
        </p:spPr>
      </p:pic>
    </p:spTree>
    <p:extLst>
      <p:ext uri="{BB962C8B-B14F-4D97-AF65-F5344CB8AC3E}">
        <p14:creationId xmlns:p14="http://schemas.microsoft.com/office/powerpoint/2010/main" val="2291540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23953BE-EED6-40A0-8A71-B18D262DC4A9}" type="datetime1">
              <a:rPr lang="es-CL" smtClean="0">
                <a:solidFill>
                  <a:prstClr val="black">
                    <a:tint val="75000"/>
                  </a:prstClr>
                </a:solidFill>
              </a:rPr>
              <a:pPr/>
              <a:t>29-11-2016</a:t>
            </a:fld>
            <a:endParaRPr lang="es-CL">
              <a:solidFill>
                <a:prstClr val="black">
                  <a:tint val="75000"/>
                </a:prstClr>
              </a:solidFill>
            </a:endParaRPr>
          </a:p>
        </p:txBody>
      </p:sp>
      <p:sp>
        <p:nvSpPr>
          <p:cNvPr id="3" name="2 Marcador de pie de página"/>
          <p:cNvSpPr>
            <a:spLocks noGrp="1"/>
          </p:cNvSpPr>
          <p:nvPr>
            <p:ph type="ftr" sz="quarter" idx="11"/>
          </p:nvPr>
        </p:nvSpPr>
        <p:spPr/>
        <p:txBody>
          <a:bodyPr/>
          <a:lstStyle/>
          <a:p>
            <a:r>
              <a:rPr lang="es-CL">
                <a:solidFill>
                  <a:prstClr val="black">
                    <a:tint val="75000"/>
                  </a:prstClr>
                </a:solidFill>
              </a:rPr>
              <a:t>Versión 1.0 - 12 abril 2012</a:t>
            </a:r>
          </a:p>
        </p:txBody>
      </p:sp>
      <p:sp>
        <p:nvSpPr>
          <p:cNvPr id="4" name="3 Marcador de número de diapositiva"/>
          <p:cNvSpPr>
            <a:spLocks noGrp="1"/>
          </p:cNvSpPr>
          <p:nvPr>
            <p:ph type="sldNum" sz="quarter" idx="12"/>
          </p:nvPr>
        </p:nvSpPr>
        <p:spPr/>
        <p:txBody>
          <a:bodyPr/>
          <a:lstStyle/>
          <a:p>
            <a:fld id="{0F9BABFE-0D9C-459D-98E1-0714B053AF90}" type="slidenum">
              <a:rPr lang="es-CL" smtClean="0">
                <a:solidFill>
                  <a:prstClr val="black">
                    <a:tint val="75000"/>
                  </a:prstClr>
                </a:solidFill>
              </a:rPr>
              <a:pPr/>
              <a:t>‹Nº›</a:t>
            </a:fld>
            <a:endParaRPr lang="es-CL">
              <a:solidFill>
                <a:prstClr val="black">
                  <a:tint val="75000"/>
                </a:prstClr>
              </a:solidFill>
            </a:endParaRPr>
          </a:p>
        </p:txBody>
      </p:sp>
      <p:sp>
        <p:nvSpPr>
          <p:cNvPr id="6" name="5 CuadroTexto"/>
          <p:cNvSpPr txBox="1"/>
          <p:nvPr userDrawn="1"/>
        </p:nvSpPr>
        <p:spPr>
          <a:xfrm>
            <a:off x="34085" y="6525344"/>
            <a:ext cx="4562467" cy="230832"/>
          </a:xfrm>
          <a:prstGeom prst="rect">
            <a:avLst/>
          </a:prstGeom>
          <a:noFill/>
        </p:spPr>
        <p:txBody>
          <a:bodyPr wrap="none" rtlCol="0">
            <a:spAutoFit/>
          </a:bodyPr>
          <a:lstStyle/>
          <a:p>
            <a:r>
              <a:rPr lang="es-CL" sz="900" b="1" dirty="0">
                <a:solidFill>
                  <a:prstClr val="white">
                    <a:lumMod val="50000"/>
                  </a:prstClr>
                </a:solidFill>
                <a:latin typeface="Verdana" pitchFamily="34" charset="0"/>
                <a:ea typeface="Verdana" pitchFamily="34" charset="0"/>
                <a:cs typeface="Verdana" pitchFamily="34" charset="0"/>
              </a:rPr>
              <a:t>Gobierno de Chile | Ministerio de Hacienda | Dirección ChileCompra</a:t>
            </a:r>
          </a:p>
        </p:txBody>
      </p:sp>
      <p:pic>
        <p:nvPicPr>
          <p:cNvPr id="7" name="4 Marcador de contenid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2544" y="3634"/>
            <a:ext cx="1199456" cy="6858000"/>
          </a:xfrm>
          <a:prstGeom prst="rect">
            <a:avLst/>
          </a:prstGeom>
        </p:spPr>
      </p:pic>
    </p:spTree>
    <p:extLst>
      <p:ext uri="{BB962C8B-B14F-4D97-AF65-F5344CB8AC3E}">
        <p14:creationId xmlns:p14="http://schemas.microsoft.com/office/powerpoint/2010/main" val="720225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3714A9E-A88B-483A-80EA-F38FA03BE54D}" type="datetime1">
              <a:rPr lang="es-CL" smtClean="0">
                <a:solidFill>
                  <a:prstClr val="black">
                    <a:tint val="75000"/>
                  </a:prstClr>
                </a:solidFill>
              </a:rPr>
              <a:pPr/>
              <a:t>29-11-2016</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r>
              <a:rPr lang="es-CL">
                <a:solidFill>
                  <a:prstClr val="black">
                    <a:tint val="75000"/>
                  </a:prstClr>
                </a:solidFill>
              </a:rPr>
              <a:t>Versión 1.0 - 12 abril 2012</a:t>
            </a:r>
          </a:p>
        </p:txBody>
      </p:sp>
      <p:sp>
        <p:nvSpPr>
          <p:cNvPr id="7" name="6 Marcador de número de diapositiva"/>
          <p:cNvSpPr>
            <a:spLocks noGrp="1"/>
          </p:cNvSpPr>
          <p:nvPr>
            <p:ph type="sldNum" sz="quarter" idx="12"/>
          </p:nvPr>
        </p:nvSpPr>
        <p:spPr/>
        <p:txBody>
          <a:bodyPr/>
          <a:lstStyle/>
          <a:p>
            <a:fld id="{0F9BABFE-0D9C-459D-98E1-0714B053AF90}" type="slidenum">
              <a:rPr lang="es-CL" smtClean="0">
                <a:solidFill>
                  <a:prstClr val="black">
                    <a:tint val="75000"/>
                  </a:prstClr>
                </a:solidFill>
              </a:rPr>
              <a:pPr/>
              <a:t>‹Nº›</a:t>
            </a:fld>
            <a:endParaRPr lang="es-CL">
              <a:solidFill>
                <a:prstClr val="black">
                  <a:tint val="75000"/>
                </a:prstClr>
              </a:solidFill>
            </a:endParaRPr>
          </a:p>
        </p:txBody>
      </p:sp>
      <p:sp>
        <p:nvSpPr>
          <p:cNvPr id="9" name="8 CuadroTexto"/>
          <p:cNvSpPr txBox="1"/>
          <p:nvPr userDrawn="1"/>
        </p:nvSpPr>
        <p:spPr>
          <a:xfrm>
            <a:off x="34085" y="6525344"/>
            <a:ext cx="4562467" cy="230832"/>
          </a:xfrm>
          <a:prstGeom prst="rect">
            <a:avLst/>
          </a:prstGeom>
          <a:noFill/>
        </p:spPr>
        <p:txBody>
          <a:bodyPr wrap="none" rtlCol="0">
            <a:spAutoFit/>
          </a:bodyPr>
          <a:lstStyle/>
          <a:p>
            <a:r>
              <a:rPr lang="es-CL" sz="900" b="1" dirty="0">
                <a:solidFill>
                  <a:prstClr val="white">
                    <a:lumMod val="50000"/>
                  </a:prstClr>
                </a:solidFill>
                <a:latin typeface="Verdana" pitchFamily="34" charset="0"/>
                <a:ea typeface="Verdana" pitchFamily="34" charset="0"/>
                <a:cs typeface="Verdana" pitchFamily="34" charset="0"/>
              </a:rPr>
              <a:t>Gobierno de Chile | Ministerio de Hacienda | Dirección ChileCompra</a:t>
            </a:r>
          </a:p>
        </p:txBody>
      </p:sp>
      <p:pic>
        <p:nvPicPr>
          <p:cNvPr id="10" name="4 Marcador de contenid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2544" y="3634"/>
            <a:ext cx="1199456" cy="6858000"/>
          </a:xfrm>
          <a:prstGeom prst="rect">
            <a:avLst/>
          </a:prstGeom>
        </p:spPr>
      </p:pic>
    </p:spTree>
    <p:extLst>
      <p:ext uri="{BB962C8B-B14F-4D97-AF65-F5344CB8AC3E}">
        <p14:creationId xmlns:p14="http://schemas.microsoft.com/office/powerpoint/2010/main" val="224446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27FE1C85-4980-4F13-A8E9-A530561D341B}" type="datetime1">
              <a:rPr lang="es-CL" smtClean="0">
                <a:solidFill>
                  <a:prstClr val="black">
                    <a:tint val="75000"/>
                  </a:prstClr>
                </a:solidFill>
              </a:rPr>
              <a:pPr/>
              <a:t>29-11-2016</a:t>
            </a:fld>
            <a:endParaRPr lang="es-CL">
              <a:solidFill>
                <a:prstClr val="black">
                  <a:tint val="75000"/>
                </a:prstClr>
              </a:solidFill>
            </a:endParaRPr>
          </a:p>
        </p:txBody>
      </p:sp>
      <p:sp>
        <p:nvSpPr>
          <p:cNvPr id="6" name="5 Marcador de pie de página"/>
          <p:cNvSpPr>
            <a:spLocks noGrp="1"/>
          </p:cNvSpPr>
          <p:nvPr>
            <p:ph type="ftr" sz="quarter" idx="11"/>
          </p:nvPr>
        </p:nvSpPr>
        <p:spPr/>
        <p:txBody>
          <a:bodyPr/>
          <a:lstStyle/>
          <a:p>
            <a:r>
              <a:rPr lang="es-CL">
                <a:solidFill>
                  <a:prstClr val="black">
                    <a:tint val="75000"/>
                  </a:prstClr>
                </a:solidFill>
              </a:rPr>
              <a:t>Versión 1.0 - 12 abril 2012</a:t>
            </a:r>
          </a:p>
        </p:txBody>
      </p:sp>
      <p:sp>
        <p:nvSpPr>
          <p:cNvPr id="7" name="6 Marcador de número de diapositiva"/>
          <p:cNvSpPr>
            <a:spLocks noGrp="1"/>
          </p:cNvSpPr>
          <p:nvPr>
            <p:ph type="sldNum" sz="quarter" idx="12"/>
          </p:nvPr>
        </p:nvSpPr>
        <p:spPr/>
        <p:txBody>
          <a:bodyPr/>
          <a:lstStyle/>
          <a:p>
            <a:fld id="{0F9BABFE-0D9C-459D-98E1-0714B053AF90}" type="slidenum">
              <a:rPr lang="es-CL" smtClean="0">
                <a:solidFill>
                  <a:prstClr val="black">
                    <a:tint val="75000"/>
                  </a:prstClr>
                </a:solidFill>
              </a:rPr>
              <a:pPr/>
              <a:t>‹Nº›</a:t>
            </a:fld>
            <a:endParaRPr lang="es-CL">
              <a:solidFill>
                <a:prstClr val="black">
                  <a:tint val="75000"/>
                </a:prstClr>
              </a:solidFill>
            </a:endParaRPr>
          </a:p>
        </p:txBody>
      </p:sp>
      <p:sp>
        <p:nvSpPr>
          <p:cNvPr id="9" name="8 CuadroTexto"/>
          <p:cNvSpPr txBox="1"/>
          <p:nvPr userDrawn="1"/>
        </p:nvSpPr>
        <p:spPr>
          <a:xfrm>
            <a:off x="34085" y="6525344"/>
            <a:ext cx="4562467" cy="230832"/>
          </a:xfrm>
          <a:prstGeom prst="rect">
            <a:avLst/>
          </a:prstGeom>
          <a:noFill/>
        </p:spPr>
        <p:txBody>
          <a:bodyPr wrap="none" rtlCol="0">
            <a:spAutoFit/>
          </a:bodyPr>
          <a:lstStyle/>
          <a:p>
            <a:r>
              <a:rPr lang="es-CL" sz="900" b="1" dirty="0">
                <a:solidFill>
                  <a:prstClr val="white">
                    <a:lumMod val="50000"/>
                  </a:prstClr>
                </a:solidFill>
                <a:latin typeface="Verdana" pitchFamily="34" charset="0"/>
                <a:ea typeface="Verdana" pitchFamily="34" charset="0"/>
                <a:cs typeface="Verdana" pitchFamily="34" charset="0"/>
              </a:rPr>
              <a:t>Gobierno de Chile | Ministerio de Hacienda | Dirección ChileCompra</a:t>
            </a:r>
          </a:p>
        </p:txBody>
      </p:sp>
      <p:pic>
        <p:nvPicPr>
          <p:cNvPr id="10" name="4 Marcador de contenid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2544" y="3634"/>
            <a:ext cx="1199456" cy="6858000"/>
          </a:xfrm>
          <a:prstGeom prst="rect">
            <a:avLst/>
          </a:prstGeom>
        </p:spPr>
      </p:pic>
    </p:spTree>
    <p:extLst>
      <p:ext uri="{BB962C8B-B14F-4D97-AF65-F5344CB8AC3E}">
        <p14:creationId xmlns:p14="http://schemas.microsoft.com/office/powerpoint/2010/main" val="1693394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CD4FE4-5F8A-4B5B-B893-33F8CF7B535C}" type="datetime1">
              <a:rPr lang="es-CL" smtClean="0">
                <a:solidFill>
                  <a:prstClr val="black">
                    <a:tint val="75000"/>
                  </a:prstClr>
                </a:solidFill>
              </a:rPr>
              <a:pPr/>
              <a:t>29-11-2016</a:t>
            </a:fld>
            <a:endParaRPr lang="es-CL" dirty="0">
              <a:solidFill>
                <a:prstClr val="black">
                  <a:tint val="75000"/>
                </a:prstClr>
              </a:solidFill>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CL">
                <a:solidFill>
                  <a:prstClr val="black">
                    <a:tint val="75000"/>
                  </a:prstClr>
                </a:solidFill>
              </a:rPr>
              <a:t>Versión 1.0 - 12 abril 2012</a:t>
            </a: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9BABFE-0D9C-459D-98E1-0714B053AF90}"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7399881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479376" y="2996952"/>
            <a:ext cx="11032634" cy="1323439"/>
          </a:xfrm>
          <a:prstGeom prst="rect">
            <a:avLst/>
          </a:prstGeom>
          <a:noFill/>
        </p:spPr>
        <p:txBody>
          <a:bodyPr wrap="square" rtlCol="0">
            <a:spAutoFit/>
          </a:bodyPr>
          <a:lstStyle/>
          <a:p>
            <a:pPr algn="ctr"/>
            <a:r>
              <a:rPr lang="es-ES" sz="4000" dirty="0" err="1">
                <a:solidFill>
                  <a:prstClr val="white"/>
                </a:solidFill>
                <a:latin typeface="Verdana" panose="020B0604030504040204" pitchFamily="34" charset="0"/>
                <a:ea typeface="Verdana" panose="020B0604030504040204" pitchFamily="34" charset="0"/>
                <a:cs typeface="Verdana" panose="020B0604030504040204" pitchFamily="34" charset="0"/>
              </a:rPr>
              <a:t>Measuring</a:t>
            </a:r>
            <a:r>
              <a:rPr lang="es-ES" sz="4000" dirty="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es-ES" sz="4000" dirty="0" err="1">
                <a:solidFill>
                  <a:prstClr val="white"/>
                </a:solidFill>
                <a:latin typeface="Verdana" panose="020B0604030504040204" pitchFamily="34" charset="0"/>
                <a:ea typeface="Verdana" panose="020B0604030504040204" pitchFamily="34" charset="0"/>
                <a:cs typeface="Verdana" panose="020B0604030504040204" pitchFamily="34" charset="0"/>
              </a:rPr>
              <a:t>Public</a:t>
            </a:r>
            <a:r>
              <a:rPr lang="es-ES" sz="4000" dirty="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es-ES" sz="4000" dirty="0" err="1">
                <a:solidFill>
                  <a:prstClr val="white"/>
                </a:solidFill>
                <a:latin typeface="Verdana" panose="020B0604030504040204" pitchFamily="34" charset="0"/>
                <a:ea typeface="Verdana" panose="020B0604030504040204" pitchFamily="34" charset="0"/>
                <a:cs typeface="Verdana" panose="020B0604030504040204" pitchFamily="34" charset="0"/>
              </a:rPr>
              <a:t>Procurement</a:t>
            </a:r>
            <a:endParaRPr lang="es-ES" sz="4000"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algn="ctr"/>
            <a:r>
              <a:rPr lang="es-ES" sz="4000" b="1" dirty="0" err="1">
                <a:solidFill>
                  <a:prstClr val="white"/>
                </a:solidFill>
                <a:latin typeface="Verdana" panose="020B0604030504040204" pitchFamily="34" charset="0"/>
                <a:ea typeface="Verdana" panose="020B0604030504040204" pitchFamily="34" charset="0"/>
                <a:cs typeface="Verdana" panose="020B0604030504040204" pitchFamily="34" charset="0"/>
              </a:rPr>
              <a:t>The</a:t>
            </a:r>
            <a:r>
              <a:rPr lang="es-ES" sz="4000" b="1" dirty="0">
                <a:solidFill>
                  <a:prstClr val="white"/>
                </a:solidFill>
                <a:latin typeface="Verdana" panose="020B0604030504040204" pitchFamily="34" charset="0"/>
                <a:ea typeface="Verdana" panose="020B0604030504040204" pitchFamily="34" charset="0"/>
                <a:cs typeface="Verdana" panose="020B0604030504040204" pitchFamily="34" charset="0"/>
              </a:rPr>
              <a:t> Case of Chile</a:t>
            </a:r>
          </a:p>
        </p:txBody>
      </p:sp>
      <p:sp>
        <p:nvSpPr>
          <p:cNvPr id="4" name="CuadroTexto 3"/>
          <p:cNvSpPr txBox="1"/>
          <p:nvPr/>
        </p:nvSpPr>
        <p:spPr>
          <a:xfrm>
            <a:off x="5371782" y="5661248"/>
            <a:ext cx="1448473" cy="461665"/>
          </a:xfrm>
          <a:prstGeom prst="rect">
            <a:avLst/>
          </a:prstGeom>
          <a:noFill/>
        </p:spPr>
        <p:txBody>
          <a:bodyPr wrap="none" rtlCol="0">
            <a:spAutoFit/>
          </a:bodyPr>
          <a:lstStyle/>
          <a:p>
            <a:pPr algn="ctr"/>
            <a:r>
              <a:rPr lang="es-MX" sz="1200" dirty="0" err="1">
                <a:solidFill>
                  <a:prstClr val="white"/>
                </a:solidFill>
                <a:latin typeface="Verdana" panose="020B0604030504040204" pitchFamily="34" charset="0"/>
                <a:ea typeface="Verdana" panose="020B0604030504040204" pitchFamily="34" charset="0"/>
                <a:cs typeface="Verdana" panose="020B0604030504040204" pitchFamily="34" charset="0"/>
              </a:rPr>
              <a:t>December</a:t>
            </a:r>
            <a:r>
              <a:rPr lang="es-MX" sz="1200" dirty="0">
                <a:solidFill>
                  <a:prstClr val="white"/>
                </a:solidFill>
                <a:latin typeface="Verdana" panose="020B0604030504040204" pitchFamily="34" charset="0"/>
                <a:ea typeface="Verdana" panose="020B0604030504040204" pitchFamily="34" charset="0"/>
                <a:cs typeface="Verdana" panose="020B0604030504040204" pitchFamily="34" charset="0"/>
              </a:rPr>
              <a:t>, 2016</a:t>
            </a:r>
            <a:endParaRPr lang="es-CL" sz="1200"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algn="ctr"/>
            <a:endParaRPr lang="es-CL" sz="12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88783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p:cNvSpPr txBox="1"/>
          <p:nvPr/>
        </p:nvSpPr>
        <p:spPr>
          <a:xfrm>
            <a:off x="213725" y="381198"/>
            <a:ext cx="8511634" cy="584775"/>
          </a:xfrm>
          <a:prstGeom prst="rect">
            <a:avLst/>
          </a:prstGeom>
          <a:noFill/>
        </p:spPr>
        <p:txBody>
          <a:bodyPr wrap="square" rtlCol="0">
            <a:spAutoFit/>
          </a:bodyPr>
          <a:lstStyle/>
          <a:p>
            <a:r>
              <a:rPr lang="en-US" sz="3200" dirty="0">
                <a:solidFill>
                  <a:srgbClr val="4F81BD"/>
                </a:solidFill>
                <a:latin typeface="Verdana" panose="020B0604030504040204" pitchFamily="34" charset="0"/>
                <a:ea typeface="Verdana" panose="020B0604030504040204" pitchFamily="34" charset="0"/>
                <a:cs typeface="Verdana" panose="020B0604030504040204" pitchFamily="34" charset="0"/>
              </a:rPr>
              <a:t>Impact Program Evaluation:</a:t>
            </a:r>
          </a:p>
        </p:txBody>
      </p:sp>
      <p:sp>
        <p:nvSpPr>
          <p:cNvPr id="11" name="Rectángulo 10"/>
          <p:cNvSpPr/>
          <p:nvPr/>
        </p:nvSpPr>
        <p:spPr>
          <a:xfrm>
            <a:off x="213725" y="1924115"/>
            <a:ext cx="3821757" cy="707886"/>
          </a:xfrm>
          <a:prstGeom prst="rect">
            <a:avLst/>
          </a:prstGeom>
        </p:spPr>
        <p:txBody>
          <a:bodyPr wrap="square">
            <a:spAutoFit/>
          </a:bodyPr>
          <a:lstStyle/>
          <a:p>
            <a:pPr algn="r"/>
            <a:r>
              <a:rPr lang="en-US" sz="2000" b="1" dirty="0">
                <a:solidFill>
                  <a:srgbClr val="0070C0"/>
                </a:solidFill>
                <a:latin typeface="Verdana" panose="020B0604030504040204" pitchFamily="34" charset="0"/>
                <a:ea typeface="Verdana" panose="020B0604030504040204" pitchFamily="34" charset="0"/>
                <a:cs typeface="Verdana" panose="020B0604030504040204" pitchFamily="34" charset="0"/>
              </a:rPr>
              <a:t>Asymmetries of information:</a:t>
            </a:r>
          </a:p>
        </p:txBody>
      </p:sp>
      <p:sp>
        <p:nvSpPr>
          <p:cNvPr id="9" name="Rectángulo 8"/>
          <p:cNvSpPr/>
          <p:nvPr/>
        </p:nvSpPr>
        <p:spPr>
          <a:xfrm>
            <a:off x="4469541" y="1898244"/>
            <a:ext cx="7384607" cy="2862322"/>
          </a:xfrm>
          <a:prstGeom prst="rect">
            <a:avLst/>
          </a:prstGeom>
        </p:spPr>
        <p:txBody>
          <a:bodyPr wrap="square">
            <a:spAutoFit/>
          </a:bodyPr>
          <a:lstStyle/>
          <a:p>
            <a:r>
              <a:rPr lang="en-US" sz="1500" b="1" dirty="0">
                <a:solidFill>
                  <a:srgbClr val="0070C0"/>
                </a:solidFill>
                <a:latin typeface="Verdana" panose="020B0604030504040204" pitchFamily="34" charset="0"/>
                <a:ea typeface="Verdana" panose="020B0604030504040204" pitchFamily="34" charset="0"/>
                <a:cs typeface="Verdana" panose="020B0604030504040204" pitchFamily="34" charset="0"/>
              </a:rPr>
              <a:t>1. Adverse selection: </a:t>
            </a:r>
            <a:r>
              <a:rPr lang="en-US" sz="1500"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rPr>
              <a:t>The supplier (or buyer) of a good or service is not able to distinguish between different types of buyers (or suppliers), generating a poor balance. As an example, if a provider offers life insurance, but is unable to distinguish the level of risk aversion of its potential customers, a possible result is that life insurance is offered at an average price, subsidizing more risky persons in detriment of the most cautious.</a:t>
            </a:r>
          </a:p>
          <a:p>
            <a:endParaRPr lang="en-US" sz="1500"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endParaRPr>
          </a:p>
          <a:p>
            <a:r>
              <a:rPr lang="en-US" sz="1500" b="1" dirty="0">
                <a:solidFill>
                  <a:srgbClr val="0070C0"/>
                </a:solidFill>
                <a:latin typeface="Verdana" panose="020B0604030504040204" pitchFamily="34" charset="0"/>
                <a:ea typeface="Verdana" panose="020B0604030504040204" pitchFamily="34" charset="0"/>
                <a:cs typeface="Verdana" panose="020B0604030504040204" pitchFamily="34" charset="0"/>
              </a:rPr>
              <a:t>2. Moral hazard: </a:t>
            </a:r>
            <a:r>
              <a:rPr lang="en-US" sz="1500"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rPr>
              <a:t>Given the contracting of the good or service, the incentives of the supplier or buyer change, creating a poor balance. As an example, people tend to be more careless when they have purchased auto insurance.</a:t>
            </a:r>
          </a:p>
        </p:txBody>
      </p:sp>
      <p:cxnSp>
        <p:nvCxnSpPr>
          <p:cNvPr id="10" name="Conector recto 9"/>
          <p:cNvCxnSpPr/>
          <p:nvPr/>
        </p:nvCxnSpPr>
        <p:spPr>
          <a:xfrm>
            <a:off x="4252511" y="1983908"/>
            <a:ext cx="0" cy="405333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4097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 name="CuadroTexto 4"/>
          <p:cNvSpPr txBox="1"/>
          <p:nvPr/>
        </p:nvSpPr>
        <p:spPr>
          <a:xfrm>
            <a:off x="213725" y="381198"/>
            <a:ext cx="8511634" cy="584775"/>
          </a:xfrm>
          <a:prstGeom prst="rect">
            <a:avLst/>
          </a:prstGeom>
          <a:noFill/>
        </p:spPr>
        <p:txBody>
          <a:bodyPr wrap="square" rtlCol="0">
            <a:spAutoFit/>
          </a:bodyPr>
          <a:lstStyle/>
          <a:p>
            <a:r>
              <a:rPr lang="en-US" sz="3200" dirty="0">
                <a:solidFill>
                  <a:srgbClr val="4F81BD"/>
                </a:solidFill>
                <a:latin typeface="Verdana" panose="020B0604030504040204" pitchFamily="34" charset="0"/>
                <a:ea typeface="Verdana" panose="020B0604030504040204" pitchFamily="34" charset="0"/>
                <a:cs typeface="Verdana" panose="020B0604030504040204" pitchFamily="34" charset="0"/>
              </a:rPr>
              <a:t>Impact Program Evaluation:</a:t>
            </a:r>
            <a:endParaRPr lang="en-US" sz="3200" dirty="0">
              <a:solidFill>
                <a:srgbClr val="4F81BD"/>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Rectángulo 10"/>
          <p:cNvSpPr/>
          <p:nvPr/>
        </p:nvSpPr>
        <p:spPr>
          <a:xfrm>
            <a:off x="213725" y="1924115"/>
            <a:ext cx="3821757" cy="400110"/>
          </a:xfrm>
          <a:prstGeom prst="rect">
            <a:avLst/>
          </a:prstGeom>
        </p:spPr>
        <p:txBody>
          <a:bodyPr wrap="square">
            <a:spAutoFit/>
          </a:bodyPr>
          <a:lstStyle/>
          <a:p>
            <a:pPr algn="r"/>
            <a:r>
              <a:rPr lang="en-US" sz="2000" b="1" dirty="0">
                <a:solidFill>
                  <a:srgbClr val="0070C0"/>
                </a:solidFill>
                <a:latin typeface="Verdana" panose="020B0604030504040204" pitchFamily="34" charset="0"/>
                <a:ea typeface="Verdana" panose="020B0604030504040204" pitchFamily="34" charset="0"/>
                <a:cs typeface="Verdana" panose="020B0604030504040204" pitchFamily="34" charset="0"/>
              </a:rPr>
              <a:t>Externalities:</a:t>
            </a:r>
          </a:p>
        </p:txBody>
      </p:sp>
      <p:sp>
        <p:nvSpPr>
          <p:cNvPr id="9" name="Rectángulo 8"/>
          <p:cNvSpPr/>
          <p:nvPr/>
        </p:nvSpPr>
        <p:spPr>
          <a:xfrm>
            <a:off x="4469541" y="1898244"/>
            <a:ext cx="7384607" cy="4247317"/>
          </a:xfrm>
          <a:prstGeom prst="rect">
            <a:avLst/>
          </a:prstGeom>
        </p:spPr>
        <p:txBody>
          <a:bodyPr wrap="square">
            <a:spAutoFit/>
          </a:bodyPr>
          <a:lstStyle/>
          <a:p>
            <a:r>
              <a:rPr lang="en-US" sz="1500" b="1" dirty="0">
                <a:solidFill>
                  <a:srgbClr val="0070C0"/>
                </a:solidFill>
                <a:latin typeface="Verdana" panose="020B0604030504040204" pitchFamily="34" charset="0"/>
                <a:ea typeface="Verdana" panose="020B0604030504040204" pitchFamily="34" charset="0"/>
                <a:cs typeface="Verdana" panose="020B0604030504040204" pitchFamily="34" charset="0"/>
              </a:rPr>
              <a:t>1. Transparency: </a:t>
            </a:r>
            <a:r>
              <a:rPr lang="en-US" sz="1500"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rPr>
              <a:t>Transparency limits "bad practices" in the supply chain since any vicious act could be detected, denounced and eventually sanctioned. "Non-transparency", on the other hand, generates that the good or service is not acquired from a supplier with the lowest marginal cost. That situation generates a transaction in detriment of the State as a whole. In this context, "non-transparency" will be considered as an externality since the person who generates the benefit does not pay the social cost (buy at a marginal cost that is not the lowest).</a:t>
            </a:r>
          </a:p>
          <a:p>
            <a:endParaRPr lang="en-US" sz="1500"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endParaRPr>
          </a:p>
          <a:p>
            <a:r>
              <a:rPr lang="en-US" sz="1500" b="1" dirty="0">
                <a:solidFill>
                  <a:srgbClr val="0070C0"/>
                </a:solidFill>
                <a:latin typeface="Verdana" panose="020B0604030504040204" pitchFamily="34" charset="0"/>
                <a:ea typeface="Verdana" panose="020B0604030504040204" pitchFamily="34" charset="0"/>
                <a:cs typeface="Verdana" panose="020B0604030504040204" pitchFamily="34" charset="0"/>
              </a:rPr>
              <a:t>2. Incentives to sustainability: </a:t>
            </a:r>
            <a:r>
              <a:rPr lang="en-US" sz="1500"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rPr>
              <a:t>Incentives to sustainability bring the private marginal cost to the marginal social cost, partially solving the coordination problem, since no supplier has incentives alone to offer products or services with sustainable criteria. Hiring services or purchasing goods that are produced sustainably have a benefit for the State, since they do incorporate the cost of negative externalities (or do not incorporate the benefit of the positive externalities) produced by the purchases of the organisms alone.</a:t>
            </a:r>
          </a:p>
          <a:p>
            <a:endParaRPr lang="es-CL" sz="1500"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endParaRPr>
          </a:p>
        </p:txBody>
      </p:sp>
      <p:cxnSp>
        <p:nvCxnSpPr>
          <p:cNvPr id="10" name="Conector recto 9"/>
          <p:cNvCxnSpPr/>
          <p:nvPr/>
        </p:nvCxnSpPr>
        <p:spPr>
          <a:xfrm>
            <a:off x="4252511" y="1983908"/>
            <a:ext cx="0" cy="405333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2110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p:cNvSpPr txBox="1"/>
          <p:nvPr/>
        </p:nvSpPr>
        <p:spPr>
          <a:xfrm>
            <a:off x="213725" y="381198"/>
            <a:ext cx="8511634" cy="584775"/>
          </a:xfrm>
          <a:prstGeom prst="rect">
            <a:avLst/>
          </a:prstGeom>
          <a:noFill/>
        </p:spPr>
        <p:txBody>
          <a:bodyPr wrap="square" rtlCol="0">
            <a:spAutoFit/>
          </a:bodyPr>
          <a:lstStyle/>
          <a:p>
            <a:r>
              <a:rPr lang="en-US" sz="3200" dirty="0">
                <a:solidFill>
                  <a:srgbClr val="4F81BD"/>
                </a:solidFill>
                <a:latin typeface="Verdana" panose="020B0604030504040204" pitchFamily="34" charset="0"/>
                <a:ea typeface="Verdana" panose="020B0604030504040204" pitchFamily="34" charset="0"/>
                <a:cs typeface="Verdana" panose="020B0604030504040204" pitchFamily="34" charset="0"/>
              </a:rPr>
              <a:t>Impact Program Evaluation:</a:t>
            </a:r>
          </a:p>
        </p:txBody>
      </p:sp>
      <p:sp>
        <p:nvSpPr>
          <p:cNvPr id="3" name="Rectángulo redondeado 2"/>
          <p:cNvSpPr/>
          <p:nvPr/>
        </p:nvSpPr>
        <p:spPr>
          <a:xfrm>
            <a:off x="3371162" y="2489810"/>
            <a:ext cx="5585551" cy="2713733"/>
          </a:xfrm>
          <a:prstGeom prst="roundRect">
            <a:avLst>
              <a:gd name="adj" fmla="val 9838"/>
            </a:avLst>
          </a:prstGeom>
          <a:solidFill>
            <a:srgbClr val="0070C0">
              <a:alpha val="90000"/>
            </a:srgbClr>
          </a:solidFill>
          <a:ln>
            <a:noFill/>
          </a:ln>
        </p:spPr>
        <p:style>
          <a:lnRef idx="3">
            <a:schemeClr val="lt1"/>
          </a:lnRef>
          <a:fillRef idx="1">
            <a:schemeClr val="dk1"/>
          </a:fillRef>
          <a:effectRef idx="1">
            <a:schemeClr val="dk1"/>
          </a:effectRef>
          <a:fontRef idx="minor">
            <a:schemeClr val="lt1"/>
          </a:fontRef>
        </p:style>
        <p:txBody>
          <a:bodyPr rtlCol="0" anchor="ctr"/>
          <a:lstStyle/>
          <a:p>
            <a:pPr algn="ctr"/>
            <a:endParaRPr lang="es-CL"/>
          </a:p>
        </p:txBody>
      </p:sp>
      <p:sp>
        <p:nvSpPr>
          <p:cNvPr id="4" name="CuadroTexto 3"/>
          <p:cNvSpPr txBox="1"/>
          <p:nvPr/>
        </p:nvSpPr>
        <p:spPr>
          <a:xfrm>
            <a:off x="3514380" y="2693066"/>
            <a:ext cx="5255046" cy="2554545"/>
          </a:xfrm>
          <a:prstGeom prst="rect">
            <a:avLst/>
          </a:prstGeom>
          <a:noFill/>
        </p:spPr>
        <p:txBody>
          <a:bodyPr wrap="square" rtlCol="0">
            <a:spAutoFit/>
          </a:bodyPr>
          <a:lstStyle/>
          <a:p>
            <a:pPr algn="ct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What is measured here is the </a:t>
            </a:r>
            <a:r>
              <a:rPr lang="en-US" sz="1600" b="1" i="1" dirty="0">
                <a:solidFill>
                  <a:schemeClr val="bg1"/>
                </a:solidFill>
                <a:latin typeface="Verdana" panose="020B0604030504040204" pitchFamily="34" charset="0"/>
                <a:ea typeface="Verdana" panose="020B0604030504040204" pitchFamily="34" charset="0"/>
                <a:cs typeface="Verdana" panose="020B0604030504040204" pitchFamily="34" charset="0"/>
              </a:rPr>
              <a:t>causality</a:t>
            </a: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 of the strategic products of </a:t>
            </a:r>
            <a:r>
              <a:rPr lang="en-US" sz="1600" dirty="0" err="1">
                <a:solidFill>
                  <a:schemeClr val="bg1"/>
                </a:solidFill>
                <a:latin typeface="Verdana" panose="020B0604030504040204" pitchFamily="34" charset="0"/>
                <a:ea typeface="Verdana" panose="020B0604030504040204" pitchFamily="34" charset="0"/>
                <a:cs typeface="Verdana" panose="020B0604030504040204" pitchFamily="34" charset="0"/>
              </a:rPr>
              <a:t>Chilecompra</a:t>
            </a: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 (Observatory, Public Procurement Electronic System, Framework Agreements, Services to Users).</a:t>
            </a:r>
          </a:p>
          <a:p>
            <a:pPr algn="ctr"/>
            <a:endPar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If the </a:t>
            </a:r>
            <a:r>
              <a:rPr lang="en-US" sz="1600" b="1" dirty="0">
                <a:solidFill>
                  <a:schemeClr val="bg1"/>
                </a:solidFill>
                <a:latin typeface="Verdana" panose="020B0604030504040204" pitchFamily="34" charset="0"/>
                <a:ea typeface="Verdana" panose="020B0604030504040204" pitchFamily="34" charset="0"/>
                <a:cs typeface="Verdana" panose="020B0604030504040204" pitchFamily="34" charset="0"/>
              </a:rPr>
              <a:t>strategic product </a:t>
            </a: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is </a:t>
            </a:r>
            <a:r>
              <a:rPr lang="en-US" sz="1600" b="1" i="1" dirty="0">
                <a:solidFill>
                  <a:schemeClr val="bg1"/>
                </a:solidFill>
                <a:latin typeface="Verdana" panose="020B0604030504040204" pitchFamily="34" charset="0"/>
                <a:ea typeface="Verdana" panose="020B0604030504040204" pitchFamily="34" charset="0"/>
                <a:cs typeface="Verdana" panose="020B0604030504040204" pitchFamily="34" charset="0"/>
              </a:rPr>
              <a:t>causally connected </a:t>
            </a: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with the </a:t>
            </a:r>
            <a:r>
              <a:rPr lang="en-US" sz="1600" b="1" dirty="0">
                <a:solidFill>
                  <a:schemeClr val="bg1"/>
                </a:solidFill>
                <a:latin typeface="Verdana" panose="020B0604030504040204" pitchFamily="34" charset="0"/>
                <a:ea typeface="Verdana" panose="020B0604030504040204" pitchFamily="34" charset="0"/>
                <a:cs typeface="Verdana" panose="020B0604030504040204" pitchFamily="34" charset="0"/>
              </a:rPr>
              <a:t>market failure </a:t>
            </a:r>
            <a:r>
              <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rPr>
              <a:t>(and with the institutional objectives), then the quantitative assessment in specific aspects is performed.</a:t>
            </a:r>
          </a:p>
          <a:p>
            <a:endParaRPr lang="es-CL" sz="1600" dirty="0"/>
          </a:p>
        </p:txBody>
      </p:sp>
    </p:spTree>
    <p:extLst>
      <p:ext uri="{BB962C8B-B14F-4D97-AF65-F5344CB8AC3E}">
        <p14:creationId xmlns:p14="http://schemas.microsoft.com/office/powerpoint/2010/main" val="1176633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p:cNvSpPr txBox="1"/>
          <p:nvPr/>
        </p:nvSpPr>
        <p:spPr>
          <a:xfrm>
            <a:off x="213725" y="381198"/>
            <a:ext cx="8511634" cy="584775"/>
          </a:xfrm>
          <a:prstGeom prst="rect">
            <a:avLst/>
          </a:prstGeom>
          <a:noFill/>
        </p:spPr>
        <p:txBody>
          <a:bodyPr wrap="square" rtlCol="0">
            <a:spAutoFit/>
          </a:bodyPr>
          <a:lstStyle/>
          <a:p>
            <a:r>
              <a:rPr lang="en-US" sz="3200" dirty="0">
                <a:solidFill>
                  <a:srgbClr val="4F81BD"/>
                </a:solidFill>
                <a:latin typeface="Verdana" panose="020B0604030504040204" pitchFamily="34" charset="0"/>
                <a:ea typeface="Verdana" panose="020B0604030504040204" pitchFamily="34" charset="0"/>
                <a:cs typeface="Verdana" panose="020B0604030504040204" pitchFamily="34" charset="0"/>
              </a:rPr>
              <a:t> Impact Program Evaluation:</a:t>
            </a:r>
          </a:p>
        </p:txBody>
      </p:sp>
      <p:sp>
        <p:nvSpPr>
          <p:cNvPr id="6" name="Rectángulo 5"/>
          <p:cNvSpPr/>
          <p:nvPr/>
        </p:nvSpPr>
        <p:spPr>
          <a:xfrm>
            <a:off x="322359" y="1916341"/>
            <a:ext cx="11267386" cy="1023535"/>
          </a:xfrm>
          <a:prstGeom prst="rect">
            <a:avLst/>
          </a:prstGeom>
          <a:noFill/>
          <a:ln w="28575">
            <a:noFill/>
          </a:ln>
        </p:spPr>
        <p:txBody>
          <a:bodyPr wrap="square">
            <a:noAutofit/>
          </a:bodyPr>
          <a:lstStyle/>
          <a:p>
            <a:r>
              <a:rPr lang="en-US" sz="16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The results were (very) positive, both in terms of causality and performance of each strategic product. </a:t>
            </a:r>
            <a:r>
              <a:rPr lang="en-US" sz="16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Some interesting results:</a:t>
            </a:r>
          </a:p>
        </p:txBody>
      </p:sp>
      <p:sp>
        <p:nvSpPr>
          <p:cNvPr id="8" name="Rectángulo 7"/>
          <p:cNvSpPr/>
          <p:nvPr/>
        </p:nvSpPr>
        <p:spPr>
          <a:xfrm>
            <a:off x="868910" y="2695817"/>
            <a:ext cx="4705625" cy="307777"/>
          </a:xfrm>
          <a:prstGeom prst="rect">
            <a:avLst/>
          </a:prstGeom>
          <a:noFill/>
          <a:ln w="28575">
            <a:noFill/>
          </a:ln>
        </p:spPr>
        <p:txBody>
          <a:bodyPr wrap="square">
            <a:spAutoFit/>
          </a:bodyPr>
          <a:lstStyle/>
          <a:p>
            <a:r>
              <a:rPr lang="en-US" sz="14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Benchmark of savings with several industries:</a:t>
            </a:r>
          </a:p>
        </p:txBody>
      </p:sp>
      <p:sp>
        <p:nvSpPr>
          <p:cNvPr id="12" name="Rectángulo 11"/>
          <p:cNvSpPr/>
          <p:nvPr/>
        </p:nvSpPr>
        <p:spPr>
          <a:xfrm>
            <a:off x="5867895" y="2695817"/>
            <a:ext cx="5307261" cy="523220"/>
          </a:xfrm>
          <a:prstGeom prst="rect">
            <a:avLst/>
          </a:prstGeom>
          <a:noFill/>
          <a:ln w="28575">
            <a:noFill/>
          </a:ln>
        </p:spPr>
        <p:txBody>
          <a:bodyPr wrap="square">
            <a:spAutoFit/>
          </a:bodyPr>
          <a:lstStyle/>
          <a:p>
            <a:r>
              <a:rPr lang="en-US" sz="14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Evolution of Average Cost per Purchase Order of Framework Agreements:</a:t>
            </a: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090" y="2990478"/>
            <a:ext cx="9758889" cy="3590247"/>
          </a:xfrm>
          <a:prstGeom prst="rect">
            <a:avLst/>
          </a:prstGeom>
        </p:spPr>
      </p:pic>
    </p:spTree>
    <p:extLst>
      <p:ext uri="{BB962C8B-B14F-4D97-AF65-F5344CB8AC3E}">
        <p14:creationId xmlns:p14="http://schemas.microsoft.com/office/powerpoint/2010/main" val="3594766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CuadroTexto 4"/>
          <p:cNvSpPr txBox="1">
            <a:spLocks noChangeArrowheads="1"/>
          </p:cNvSpPr>
          <p:nvPr/>
        </p:nvSpPr>
        <p:spPr bwMode="auto">
          <a:xfrm>
            <a:off x="335360" y="2636912"/>
            <a:ext cx="11521280" cy="20939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buNone/>
            </a:pPr>
            <a:r>
              <a:rPr lang="es-MX" sz="3600" b="1" dirty="0">
                <a:solidFill>
                  <a:schemeClr val="bg1"/>
                </a:solidFill>
                <a:latin typeface="Verdana" panose="020B0604030504040204" pitchFamily="34" charset="0"/>
                <a:ea typeface="Verdana" panose="020B0604030504040204" pitchFamily="34" charset="0"/>
                <a:cs typeface="Verdana" panose="020B0604030504040204" pitchFamily="34" charset="0"/>
              </a:rPr>
              <a:t>III. Chile</a:t>
            </a:r>
            <a:r>
              <a:rPr lang="es-MX" sz="4200" dirty="0">
                <a:solidFill>
                  <a:prstClr val="white"/>
                </a:solidFill>
                <a:latin typeface="Verdana" panose="020B0604030504040204" pitchFamily="34" charset="0"/>
                <a:ea typeface="Verdana" panose="020B0604030504040204" pitchFamily="34" charset="0"/>
                <a:cs typeface="Verdana" panose="020B0604030504040204" pitchFamily="34" charset="0"/>
              </a:rPr>
              <a:t>: </a:t>
            </a:r>
          </a:p>
          <a:p>
            <a:pPr algn="ctr">
              <a:buNone/>
            </a:pPr>
            <a:r>
              <a:rPr lang="es-MX" sz="4200" dirty="0" err="1">
                <a:solidFill>
                  <a:prstClr val="white"/>
                </a:solidFill>
                <a:latin typeface="Verdana" panose="020B0604030504040204" pitchFamily="34" charset="0"/>
                <a:ea typeface="Verdana" panose="020B0604030504040204" pitchFamily="34" charset="0"/>
                <a:cs typeface="Verdana" panose="020B0604030504040204" pitchFamily="34" charset="0"/>
              </a:rPr>
              <a:t>Measuring</a:t>
            </a:r>
            <a:r>
              <a:rPr lang="es-MX" sz="4200" dirty="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es-MX" sz="4200" dirty="0" err="1">
                <a:solidFill>
                  <a:prstClr val="white"/>
                </a:solidFill>
                <a:latin typeface="Verdana" panose="020B0604030504040204" pitchFamily="34" charset="0"/>
                <a:ea typeface="Verdana" panose="020B0604030504040204" pitchFamily="34" charset="0"/>
                <a:cs typeface="Verdana" panose="020B0604030504040204" pitchFamily="34" charset="0"/>
              </a:rPr>
              <a:t>Public</a:t>
            </a:r>
            <a:r>
              <a:rPr lang="es-MX" sz="4200" dirty="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es-MX" sz="4200" dirty="0" err="1">
                <a:solidFill>
                  <a:prstClr val="white"/>
                </a:solidFill>
                <a:latin typeface="Verdana" panose="020B0604030504040204" pitchFamily="34" charset="0"/>
                <a:ea typeface="Verdana" panose="020B0604030504040204" pitchFamily="34" charset="0"/>
                <a:cs typeface="Verdana" panose="020B0604030504040204" pitchFamily="34" charset="0"/>
              </a:rPr>
              <a:t>Procurement</a:t>
            </a:r>
            <a:r>
              <a:rPr lang="es-MX" sz="4200" dirty="0">
                <a:solidFill>
                  <a:prstClr val="white"/>
                </a:solidFill>
                <a:latin typeface="Verdana" panose="020B0604030504040204" pitchFamily="34" charset="0"/>
                <a:ea typeface="Verdana" panose="020B0604030504040204" pitchFamily="34" charset="0"/>
                <a:cs typeface="Verdana" panose="020B0604030504040204" pitchFamily="34" charset="0"/>
              </a:rPr>
              <a:t>: </a:t>
            </a:r>
          </a:p>
          <a:p>
            <a:pPr algn="ctr">
              <a:buNone/>
            </a:pPr>
            <a:r>
              <a:rPr lang="es-MX" sz="4200" dirty="0">
                <a:solidFill>
                  <a:prstClr val="white"/>
                </a:solidFill>
                <a:latin typeface="Verdana" panose="020B0604030504040204" pitchFamily="34" charset="0"/>
                <a:ea typeface="Verdana" panose="020B0604030504040204" pitchFamily="34" charset="0"/>
                <a:cs typeface="Verdana" panose="020B0604030504040204" pitchFamily="34" charset="0"/>
              </a:rPr>
              <a:t>Performance </a:t>
            </a:r>
            <a:r>
              <a:rPr lang="es-MX" sz="4200" dirty="0" err="1">
                <a:solidFill>
                  <a:prstClr val="white"/>
                </a:solidFill>
                <a:latin typeface="Verdana" panose="020B0604030504040204" pitchFamily="34" charset="0"/>
                <a:ea typeface="Verdana" panose="020B0604030504040204" pitchFamily="34" charset="0"/>
                <a:cs typeface="Verdana" panose="020B0604030504040204" pitchFamily="34" charset="0"/>
              </a:rPr>
              <a:t>Indicators</a:t>
            </a:r>
            <a:endParaRPr lang="es-MX" sz="42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09096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p:cNvSpPr txBox="1"/>
          <p:nvPr/>
        </p:nvSpPr>
        <p:spPr>
          <a:xfrm>
            <a:off x="213725" y="381198"/>
            <a:ext cx="8511634" cy="584775"/>
          </a:xfrm>
          <a:prstGeom prst="rect">
            <a:avLst/>
          </a:prstGeom>
          <a:noFill/>
        </p:spPr>
        <p:txBody>
          <a:bodyPr wrap="square" rtlCol="0">
            <a:spAutoFit/>
          </a:bodyPr>
          <a:lstStyle/>
          <a:p>
            <a:r>
              <a:rPr lang="es-CL" sz="3200" dirty="0">
                <a:solidFill>
                  <a:srgbClr val="4F81BD"/>
                </a:solidFill>
                <a:latin typeface="Verdana" panose="020B0604030504040204" pitchFamily="34" charset="0"/>
                <a:ea typeface="Verdana" panose="020B0604030504040204" pitchFamily="34" charset="0"/>
                <a:cs typeface="Verdana" panose="020B0604030504040204" pitchFamily="34" charset="0"/>
              </a:rPr>
              <a:t>Performance </a:t>
            </a:r>
            <a:r>
              <a:rPr lang="es-CL" sz="3200" dirty="0" err="1">
                <a:solidFill>
                  <a:srgbClr val="4F81BD"/>
                </a:solidFill>
                <a:latin typeface="Verdana" panose="020B0604030504040204" pitchFamily="34" charset="0"/>
                <a:ea typeface="Verdana" panose="020B0604030504040204" pitchFamily="34" charset="0"/>
                <a:cs typeface="Verdana" panose="020B0604030504040204" pitchFamily="34" charset="0"/>
              </a:rPr>
              <a:t>Indicators</a:t>
            </a:r>
            <a:r>
              <a:rPr lang="es-CL" sz="3200" dirty="0">
                <a:solidFill>
                  <a:srgbClr val="4F81BD"/>
                </a:solidFill>
                <a:latin typeface="Verdana" panose="020B0604030504040204" pitchFamily="34" charset="0"/>
                <a:ea typeface="Verdana" panose="020B0604030504040204" pitchFamily="34" charset="0"/>
                <a:cs typeface="Verdana" panose="020B0604030504040204" pitchFamily="34" charset="0"/>
              </a:rPr>
              <a:t> </a:t>
            </a:r>
            <a:r>
              <a:rPr lang="es-CL" sz="3200" dirty="0" err="1">
                <a:solidFill>
                  <a:srgbClr val="4F81BD"/>
                </a:solidFill>
                <a:latin typeface="Verdana" panose="020B0604030504040204" pitchFamily="34" charset="0"/>
                <a:ea typeface="Verdana" panose="020B0604030504040204" pitchFamily="34" charset="0"/>
                <a:cs typeface="Verdana" panose="020B0604030504040204" pitchFamily="34" charset="0"/>
              </a:rPr>
              <a:t>from</a:t>
            </a:r>
            <a:r>
              <a:rPr lang="es-CL" sz="3200" dirty="0">
                <a:solidFill>
                  <a:srgbClr val="4F81BD"/>
                </a:solidFill>
                <a:latin typeface="Verdana" panose="020B0604030504040204" pitchFamily="34" charset="0"/>
                <a:ea typeface="Verdana" panose="020B0604030504040204" pitchFamily="34" charset="0"/>
                <a:cs typeface="Verdana" panose="020B0604030504040204" pitchFamily="34" charset="0"/>
              </a:rPr>
              <a:t> Chile</a:t>
            </a:r>
          </a:p>
        </p:txBody>
      </p:sp>
      <p:graphicFrame>
        <p:nvGraphicFramePr>
          <p:cNvPr id="10" name="Tabla 9"/>
          <p:cNvGraphicFramePr>
            <a:graphicFrameLocks noGrp="1"/>
          </p:cNvGraphicFramePr>
          <p:nvPr>
            <p:extLst>
              <p:ext uri="{D42A27DB-BD31-4B8C-83A1-F6EECF244321}">
                <p14:modId xmlns:p14="http://schemas.microsoft.com/office/powerpoint/2010/main" val="671909735"/>
              </p:ext>
            </p:extLst>
          </p:nvPr>
        </p:nvGraphicFramePr>
        <p:xfrm>
          <a:off x="296862" y="1714238"/>
          <a:ext cx="7268210" cy="4747260"/>
        </p:xfrm>
        <a:graphic>
          <a:graphicData uri="http://schemas.openxmlformats.org/drawingml/2006/table">
            <a:tbl>
              <a:tblPr firstRow="1" firstCol="1" bandRow="1">
                <a:tableStyleId>{3B4B98B0-60AC-42C2-AFA5-B58CD77FA1E5}</a:tableStyleId>
              </a:tblPr>
              <a:tblGrid>
                <a:gridCol w="7268210">
                  <a:extLst>
                    <a:ext uri="{9D8B030D-6E8A-4147-A177-3AD203B41FA5}">
                      <a16:colId xmlns:a16="http://schemas.microsoft.com/office/drawing/2014/main" val="20000"/>
                    </a:ext>
                  </a:extLst>
                </a:gridCol>
              </a:tblGrid>
              <a:tr h="190500">
                <a:tc>
                  <a:txBody>
                    <a:bodyPr/>
                    <a:lstStyle/>
                    <a:p>
                      <a:pPr algn="l">
                        <a:lnSpc>
                          <a:spcPct val="100000"/>
                        </a:lnSpc>
                        <a:spcAft>
                          <a:spcPts val="0"/>
                        </a:spcAft>
                      </a:pPr>
                      <a:r>
                        <a:rPr lang="en-US" sz="1200" b="1" u="none" dirty="0">
                          <a:effectLst/>
                          <a:latin typeface="Verdana" panose="020B0604030504040204" pitchFamily="34" charset="0"/>
                          <a:ea typeface="Verdana" panose="020B0604030504040204" pitchFamily="34" charset="0"/>
                          <a:cs typeface="Verdana" panose="020B0604030504040204" pitchFamily="34" charset="0"/>
                        </a:rPr>
                        <a:t>Competition / efficiency</a:t>
                      </a:r>
                      <a:endParaRPr lang="es-CL" sz="1200" b="1" u="none" dirty="0">
                        <a:solidFill>
                          <a:srgbClr val="C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10000"/>
                  </a:ext>
                </a:extLst>
              </a:tr>
              <a:tr h="190500">
                <a:tc>
                  <a:txBody>
                    <a:bodyPr/>
                    <a:lstStyle/>
                    <a:p>
                      <a:pPr algn="l">
                        <a:lnSpc>
                          <a:spcPct val="100000"/>
                        </a:lnSpc>
                        <a:spcAft>
                          <a:spcPts val="0"/>
                        </a:spcAft>
                      </a:pPr>
                      <a:r>
                        <a:rPr lang="en-US" sz="1200" b="0" dirty="0">
                          <a:effectLst/>
                          <a:latin typeface="Verdana" panose="020B0604030504040204" pitchFamily="34" charset="0"/>
                          <a:ea typeface="Verdana" panose="020B0604030504040204" pitchFamily="34" charset="0"/>
                          <a:cs typeface="Verdana" panose="020B0604030504040204" pitchFamily="34" charset="0"/>
                        </a:rPr>
                        <a:t>Percentage of tenders with 3 or more bids</a:t>
                      </a:r>
                      <a:endParaRPr lang="es-CL" sz="1200" b="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10001"/>
                  </a:ext>
                </a:extLst>
              </a:tr>
              <a:tr h="190500">
                <a:tc>
                  <a:txBody>
                    <a:bodyPr/>
                    <a:lstStyle/>
                    <a:p>
                      <a:pPr algn="l">
                        <a:lnSpc>
                          <a:spcPct val="100000"/>
                        </a:lnSpc>
                        <a:spcAft>
                          <a:spcPts val="0"/>
                        </a:spcAft>
                      </a:pPr>
                      <a:r>
                        <a:rPr lang="en-US" sz="1200" b="0" dirty="0">
                          <a:effectLst/>
                          <a:latin typeface="Verdana" panose="020B0604030504040204" pitchFamily="34" charset="0"/>
                          <a:ea typeface="Verdana" panose="020B0604030504040204" pitchFamily="34" charset="0"/>
                          <a:cs typeface="Verdana" panose="020B0604030504040204" pitchFamily="34" charset="0"/>
                        </a:rPr>
                        <a:t>Average bids per tender</a:t>
                      </a:r>
                      <a:endParaRPr lang="es-CL" sz="1200" b="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10002"/>
                  </a:ext>
                </a:extLst>
              </a:tr>
              <a:tr h="190500">
                <a:tc>
                  <a:txBody>
                    <a:bodyPr/>
                    <a:lstStyle/>
                    <a:p>
                      <a:pPr algn="l">
                        <a:lnSpc>
                          <a:spcPct val="100000"/>
                        </a:lnSpc>
                        <a:spcAft>
                          <a:spcPts val="0"/>
                        </a:spcAft>
                      </a:pPr>
                      <a:r>
                        <a:rPr lang="en-US" sz="1200" b="0" dirty="0">
                          <a:effectLst/>
                          <a:latin typeface="Verdana" panose="020B0604030504040204" pitchFamily="34" charset="0"/>
                          <a:ea typeface="Verdana" panose="020B0604030504040204" pitchFamily="34" charset="0"/>
                          <a:cs typeface="Verdana" panose="020B0604030504040204" pitchFamily="34" charset="0"/>
                        </a:rPr>
                        <a:t>Percentage of savings (considers only prices)</a:t>
                      </a:r>
                      <a:endParaRPr lang="es-CL" sz="1200" b="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10003"/>
                  </a:ext>
                </a:extLst>
              </a:tr>
              <a:tr h="190500">
                <a:tc>
                  <a:txBody>
                    <a:bodyPr/>
                    <a:lstStyle/>
                    <a:p>
                      <a:pPr algn="l">
                        <a:lnSpc>
                          <a:spcPct val="100000"/>
                        </a:lnSpc>
                        <a:spcAft>
                          <a:spcPts val="0"/>
                        </a:spcAft>
                      </a:pPr>
                      <a:r>
                        <a:rPr lang="en-US" sz="1200" b="0" dirty="0">
                          <a:effectLst/>
                          <a:latin typeface="Verdana" panose="020B0604030504040204" pitchFamily="34" charset="0"/>
                          <a:ea typeface="Verdana" panose="020B0604030504040204" pitchFamily="34" charset="0"/>
                          <a:cs typeface="Verdana" panose="020B0604030504040204" pitchFamily="34" charset="0"/>
                        </a:rPr>
                        <a:t>Percentage of savings in Framework Agreements (considers only prices)</a:t>
                      </a:r>
                      <a:endParaRPr lang="es-CL" sz="1200" b="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10004"/>
                  </a:ext>
                </a:extLst>
              </a:tr>
              <a:tr h="190500">
                <a:tc>
                  <a:txBody>
                    <a:bodyPr/>
                    <a:lstStyle/>
                    <a:p>
                      <a:pPr algn="l">
                        <a:lnSpc>
                          <a:spcPct val="100000"/>
                        </a:lnSpc>
                        <a:spcAft>
                          <a:spcPts val="0"/>
                        </a:spcAft>
                      </a:pPr>
                      <a:r>
                        <a:rPr lang="en-US" sz="1200" b="0">
                          <a:effectLst/>
                          <a:latin typeface="Verdana" panose="020B0604030504040204" pitchFamily="34" charset="0"/>
                          <a:ea typeface="Verdana" panose="020B0604030504040204" pitchFamily="34" charset="0"/>
                          <a:cs typeface="Verdana" panose="020B0604030504040204" pitchFamily="34" charset="0"/>
                        </a:rPr>
                        <a:t>Number of suppliers doing business in the system</a:t>
                      </a:r>
                      <a:endParaRPr lang="es-CL" sz="1200" b="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10005"/>
                  </a:ext>
                </a:extLst>
              </a:tr>
              <a:tr h="190500">
                <a:tc>
                  <a:txBody>
                    <a:bodyPr/>
                    <a:lstStyle/>
                    <a:p>
                      <a:pPr algn="l">
                        <a:lnSpc>
                          <a:spcPct val="100000"/>
                        </a:lnSpc>
                        <a:spcAft>
                          <a:spcPts val="0"/>
                        </a:spcAft>
                      </a:pPr>
                      <a:r>
                        <a:rPr lang="en-US" sz="1200" b="0" dirty="0">
                          <a:effectLst/>
                          <a:latin typeface="Verdana" panose="020B0604030504040204" pitchFamily="34" charset="0"/>
                          <a:ea typeface="Verdana" panose="020B0604030504040204" pitchFamily="34" charset="0"/>
                          <a:cs typeface="Verdana" panose="020B0604030504040204" pitchFamily="34" charset="0"/>
                        </a:rPr>
                        <a:t>Amount of savings by centralization of purchases via Framework Agreements</a:t>
                      </a:r>
                      <a:endParaRPr lang="es-CL" sz="1200" b="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10006"/>
                  </a:ext>
                </a:extLst>
              </a:tr>
              <a:tr h="190500">
                <a:tc>
                  <a:txBody>
                    <a:bodyPr/>
                    <a:lstStyle/>
                    <a:p>
                      <a:pPr algn="l">
                        <a:lnSpc>
                          <a:spcPct val="100000"/>
                        </a:lnSpc>
                        <a:spcAft>
                          <a:spcPts val="0"/>
                        </a:spcAft>
                      </a:pPr>
                      <a:r>
                        <a:rPr lang="en-US" sz="1200" b="1" u="none" dirty="0">
                          <a:effectLst/>
                          <a:latin typeface="Verdana" panose="020B0604030504040204" pitchFamily="34" charset="0"/>
                          <a:ea typeface="Verdana" panose="020B0604030504040204" pitchFamily="34" charset="0"/>
                          <a:cs typeface="Verdana" panose="020B0604030504040204" pitchFamily="34" charset="0"/>
                        </a:rPr>
                        <a:t>Transparency</a:t>
                      </a:r>
                      <a:endParaRPr lang="es-CL" sz="1200" b="1" u="none" dirty="0">
                        <a:solidFill>
                          <a:srgbClr val="C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10007"/>
                  </a:ext>
                </a:extLst>
              </a:tr>
              <a:tr h="190500">
                <a:tc>
                  <a:txBody>
                    <a:bodyPr/>
                    <a:lstStyle/>
                    <a:p>
                      <a:pPr algn="l">
                        <a:lnSpc>
                          <a:spcPct val="100000"/>
                        </a:lnSpc>
                        <a:spcAft>
                          <a:spcPts val="0"/>
                        </a:spcAft>
                      </a:pPr>
                      <a:r>
                        <a:rPr lang="en-US" sz="1200" b="0" dirty="0">
                          <a:effectLst/>
                          <a:latin typeface="Verdana" panose="020B0604030504040204" pitchFamily="34" charset="0"/>
                          <a:ea typeface="Verdana" panose="020B0604030504040204" pitchFamily="34" charset="0"/>
                          <a:cs typeface="Verdana" panose="020B0604030504040204" pitchFamily="34" charset="0"/>
                        </a:rPr>
                        <a:t>Percentage of coverage of the Public Procurement Observatory</a:t>
                      </a:r>
                      <a:endParaRPr lang="es-CL" sz="1200" b="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10008"/>
                  </a:ext>
                </a:extLst>
              </a:tr>
              <a:tr h="190500">
                <a:tc>
                  <a:txBody>
                    <a:bodyPr/>
                    <a:lstStyle/>
                    <a:p>
                      <a:pPr algn="l">
                        <a:lnSpc>
                          <a:spcPct val="100000"/>
                        </a:lnSpc>
                        <a:spcAft>
                          <a:spcPts val="0"/>
                        </a:spcAft>
                      </a:pPr>
                      <a:r>
                        <a:rPr lang="en-US" sz="1200" b="0" dirty="0">
                          <a:effectLst/>
                          <a:latin typeface="Verdana" panose="020B0604030504040204" pitchFamily="34" charset="0"/>
                          <a:ea typeface="Verdana" panose="020B0604030504040204" pitchFamily="34" charset="0"/>
                          <a:cs typeface="Verdana" panose="020B0604030504040204" pitchFamily="34" charset="0"/>
                        </a:rPr>
                        <a:t>Number of detections (by red flags) </a:t>
                      </a:r>
                      <a:endParaRPr lang="es-CL" sz="1200" b="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10009"/>
                  </a:ext>
                </a:extLst>
              </a:tr>
              <a:tr h="190500">
                <a:tc>
                  <a:txBody>
                    <a:bodyPr/>
                    <a:lstStyle/>
                    <a:p>
                      <a:pPr algn="l">
                        <a:lnSpc>
                          <a:spcPct val="100000"/>
                        </a:lnSpc>
                        <a:spcAft>
                          <a:spcPts val="0"/>
                        </a:spcAft>
                      </a:pPr>
                      <a:r>
                        <a:rPr lang="en-US" sz="1200" b="0" dirty="0">
                          <a:effectLst/>
                          <a:latin typeface="Verdana" panose="020B0604030504040204" pitchFamily="34" charset="0"/>
                          <a:ea typeface="Verdana" panose="020B0604030504040204" pitchFamily="34" charset="0"/>
                          <a:cs typeface="Verdana" panose="020B0604030504040204" pitchFamily="34" charset="0"/>
                        </a:rPr>
                        <a:t>Percentage of contracts fully managed on-line </a:t>
                      </a:r>
                      <a:endParaRPr lang="es-CL" sz="1200" b="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10010"/>
                  </a:ext>
                </a:extLst>
              </a:tr>
              <a:tr h="190500">
                <a:tc>
                  <a:txBody>
                    <a:bodyPr/>
                    <a:lstStyle/>
                    <a:p>
                      <a:pPr algn="l">
                        <a:lnSpc>
                          <a:spcPct val="100000"/>
                        </a:lnSpc>
                        <a:spcAft>
                          <a:spcPts val="0"/>
                        </a:spcAft>
                      </a:pPr>
                      <a:r>
                        <a:rPr lang="en-US" sz="1200" b="0" kern="1200" noProof="0" dirty="0">
                          <a:effectLst/>
                          <a:latin typeface="Verdana" panose="020B0604030504040204" pitchFamily="34" charset="0"/>
                          <a:ea typeface="Verdana" panose="020B0604030504040204" pitchFamily="34" charset="0"/>
                          <a:cs typeface="Verdana" panose="020B0604030504040204" pitchFamily="34" charset="0"/>
                        </a:rPr>
                        <a:t>Transparency Index (with UNDP)</a:t>
                      </a:r>
                      <a:endParaRPr lang="en-US" sz="1200" b="0" kern="1200" noProof="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10011"/>
                  </a:ext>
                </a:extLst>
              </a:tr>
              <a:tr h="190500">
                <a:tc>
                  <a:txBody>
                    <a:bodyPr/>
                    <a:lstStyle/>
                    <a:p>
                      <a:pPr algn="l">
                        <a:lnSpc>
                          <a:spcPct val="100000"/>
                        </a:lnSpc>
                        <a:spcAft>
                          <a:spcPts val="0"/>
                        </a:spcAft>
                      </a:pPr>
                      <a:r>
                        <a:rPr lang="en-US" sz="1200" b="1" u="none" dirty="0">
                          <a:effectLst/>
                          <a:latin typeface="Verdana" panose="020B0604030504040204" pitchFamily="34" charset="0"/>
                          <a:ea typeface="Verdana" panose="020B0604030504040204" pitchFamily="34" charset="0"/>
                          <a:cs typeface="Verdana" panose="020B0604030504040204" pitchFamily="34" charset="0"/>
                        </a:rPr>
                        <a:t>Secondary objectives</a:t>
                      </a:r>
                      <a:endParaRPr lang="es-CL" sz="1200" b="1" u="none" dirty="0">
                        <a:solidFill>
                          <a:srgbClr val="C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10012"/>
                  </a:ext>
                </a:extLst>
              </a:tr>
              <a:tr h="190500">
                <a:tc>
                  <a:txBody>
                    <a:bodyPr/>
                    <a:lstStyle/>
                    <a:p>
                      <a:pPr algn="l">
                        <a:lnSpc>
                          <a:spcPct val="100000"/>
                        </a:lnSpc>
                        <a:spcAft>
                          <a:spcPts val="0"/>
                        </a:spcAft>
                      </a:pPr>
                      <a:r>
                        <a:rPr lang="en-US" sz="1200" b="0" dirty="0">
                          <a:effectLst/>
                          <a:latin typeface="Verdana" panose="020B0604030504040204" pitchFamily="34" charset="0"/>
                          <a:ea typeface="Verdana" panose="020B0604030504040204" pitchFamily="34" charset="0"/>
                          <a:cs typeface="Verdana" panose="020B0604030504040204" pitchFamily="34" charset="0"/>
                        </a:rPr>
                        <a:t>Percentage of purchases (all mechanisms) which includes sustainable criteria</a:t>
                      </a:r>
                      <a:endParaRPr lang="es-CL" sz="1200" b="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10013"/>
                  </a:ext>
                </a:extLst>
              </a:tr>
              <a:tr h="190500">
                <a:tc>
                  <a:txBody>
                    <a:bodyPr/>
                    <a:lstStyle/>
                    <a:p>
                      <a:pPr algn="l">
                        <a:lnSpc>
                          <a:spcPct val="100000"/>
                        </a:lnSpc>
                        <a:spcAft>
                          <a:spcPts val="0"/>
                        </a:spcAft>
                      </a:pPr>
                      <a:r>
                        <a:rPr lang="en-US" sz="1200" b="0" dirty="0">
                          <a:effectLst/>
                          <a:latin typeface="Verdana" panose="020B0604030504040204" pitchFamily="34" charset="0"/>
                          <a:ea typeface="Verdana" panose="020B0604030504040204" pitchFamily="34" charset="0"/>
                          <a:cs typeface="Verdana" panose="020B0604030504040204" pitchFamily="34" charset="0"/>
                        </a:rPr>
                        <a:t>Percentage of tenders which includes sustainable criteria</a:t>
                      </a:r>
                      <a:endParaRPr lang="es-CL" sz="1200" b="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10014"/>
                  </a:ext>
                </a:extLst>
              </a:tr>
              <a:tr h="190500">
                <a:tc>
                  <a:txBody>
                    <a:bodyPr/>
                    <a:lstStyle/>
                    <a:p>
                      <a:pPr algn="l">
                        <a:lnSpc>
                          <a:spcPct val="100000"/>
                        </a:lnSpc>
                        <a:spcAft>
                          <a:spcPts val="0"/>
                        </a:spcAft>
                      </a:pPr>
                      <a:r>
                        <a:rPr lang="en-US" sz="1200" b="0" dirty="0">
                          <a:effectLst/>
                          <a:latin typeface="Verdana" panose="020B0604030504040204" pitchFamily="34" charset="0"/>
                          <a:ea typeface="Verdana" panose="020B0604030504040204" pitchFamily="34" charset="0"/>
                          <a:cs typeface="Verdana" panose="020B0604030504040204" pitchFamily="34" charset="0"/>
                        </a:rPr>
                        <a:t>Market share (in terms of value) of MSE </a:t>
                      </a:r>
                      <a:endParaRPr lang="es-CL" sz="1200" b="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10015"/>
                  </a:ext>
                </a:extLst>
              </a:tr>
              <a:tr h="190500">
                <a:tc>
                  <a:txBody>
                    <a:bodyPr/>
                    <a:lstStyle/>
                    <a:p>
                      <a:pPr algn="l">
                        <a:lnSpc>
                          <a:spcPct val="100000"/>
                        </a:lnSpc>
                        <a:spcAft>
                          <a:spcPts val="0"/>
                        </a:spcAft>
                      </a:pPr>
                      <a:r>
                        <a:rPr lang="en-US" sz="1200" b="1" u="none" dirty="0">
                          <a:effectLst/>
                          <a:latin typeface="Verdana" panose="020B0604030504040204" pitchFamily="34" charset="0"/>
                          <a:ea typeface="Verdana" panose="020B0604030504040204" pitchFamily="34" charset="0"/>
                          <a:cs typeface="Verdana" panose="020B0604030504040204" pitchFamily="34" charset="0"/>
                        </a:rPr>
                        <a:t>Satisfaction</a:t>
                      </a:r>
                      <a:endParaRPr lang="es-CL" sz="1200" b="1" u="none" dirty="0">
                        <a:solidFill>
                          <a:srgbClr val="C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10016"/>
                  </a:ext>
                </a:extLst>
              </a:tr>
              <a:tr h="190500">
                <a:tc>
                  <a:txBody>
                    <a:bodyPr/>
                    <a:lstStyle/>
                    <a:p>
                      <a:pPr algn="l">
                        <a:lnSpc>
                          <a:spcPct val="100000"/>
                        </a:lnSpc>
                        <a:spcAft>
                          <a:spcPts val="0"/>
                        </a:spcAft>
                      </a:pPr>
                      <a:r>
                        <a:rPr lang="en-US" sz="1200" b="0" dirty="0">
                          <a:effectLst/>
                          <a:latin typeface="Verdana" panose="020B0604030504040204" pitchFamily="34" charset="0"/>
                          <a:ea typeface="Verdana" panose="020B0604030504040204" pitchFamily="34" charset="0"/>
                          <a:cs typeface="Verdana" panose="020B0604030504040204" pitchFamily="34" charset="0"/>
                        </a:rPr>
                        <a:t>Percentage of public officers who claim to be satisfied with the performance of the system</a:t>
                      </a:r>
                      <a:endParaRPr lang="es-CL" sz="1200" b="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10017"/>
                  </a:ext>
                </a:extLst>
              </a:tr>
              <a:tr h="190500">
                <a:tc>
                  <a:txBody>
                    <a:bodyPr/>
                    <a:lstStyle/>
                    <a:p>
                      <a:pPr algn="l">
                        <a:lnSpc>
                          <a:spcPct val="100000"/>
                        </a:lnSpc>
                        <a:spcAft>
                          <a:spcPts val="0"/>
                        </a:spcAft>
                      </a:pPr>
                      <a:r>
                        <a:rPr lang="en-US" sz="1200" b="0" dirty="0">
                          <a:effectLst/>
                          <a:latin typeface="Verdana" panose="020B0604030504040204" pitchFamily="34" charset="0"/>
                          <a:ea typeface="Verdana" panose="020B0604030504040204" pitchFamily="34" charset="0"/>
                          <a:cs typeface="Verdana" panose="020B0604030504040204" pitchFamily="34" charset="0"/>
                        </a:rPr>
                        <a:t>Percentage of suppliers who claim to be satisfied with the performance of the system</a:t>
                      </a:r>
                      <a:endParaRPr lang="es-CL" sz="1200" b="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10018"/>
                  </a:ext>
                </a:extLst>
              </a:tr>
              <a:tr h="190500">
                <a:tc>
                  <a:txBody>
                    <a:bodyPr/>
                    <a:lstStyle/>
                    <a:p>
                      <a:pPr algn="l">
                        <a:lnSpc>
                          <a:spcPct val="100000"/>
                        </a:lnSpc>
                        <a:spcAft>
                          <a:spcPts val="0"/>
                        </a:spcAft>
                      </a:pPr>
                      <a:r>
                        <a:rPr lang="en-US" sz="1200" b="0" dirty="0">
                          <a:effectLst/>
                          <a:latin typeface="Verdana" panose="020B0604030504040204" pitchFamily="34" charset="0"/>
                          <a:ea typeface="Verdana" panose="020B0604030504040204" pitchFamily="34" charset="0"/>
                          <a:cs typeface="Verdana" panose="020B0604030504040204" pitchFamily="34" charset="0"/>
                        </a:rPr>
                        <a:t>Several measures of customer satisfaction in specific areas (v. gr., training of public officials and suppliers)</a:t>
                      </a:r>
                      <a:endParaRPr lang="es-CL" sz="1200" b="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10019"/>
                  </a:ext>
                </a:extLst>
              </a:tr>
              <a:tr h="190500">
                <a:tc>
                  <a:txBody>
                    <a:bodyPr/>
                    <a:lstStyle/>
                    <a:p>
                      <a:pPr algn="l">
                        <a:lnSpc>
                          <a:spcPct val="100000"/>
                        </a:lnSpc>
                        <a:spcAft>
                          <a:spcPts val="0"/>
                        </a:spcAft>
                      </a:pPr>
                      <a:r>
                        <a:rPr lang="en-US" sz="1200" b="0" dirty="0">
                          <a:effectLst/>
                          <a:latin typeface="Verdana" panose="020B0604030504040204" pitchFamily="34" charset="0"/>
                          <a:ea typeface="Verdana" panose="020B0604030504040204" pitchFamily="34" charset="0"/>
                          <a:cs typeface="Verdana" panose="020B0604030504040204" pitchFamily="34" charset="0"/>
                        </a:rPr>
                        <a:t>Corruption perception index of the public procurement system (stakeholders and users)</a:t>
                      </a:r>
                      <a:endParaRPr lang="es-CL" sz="1200" b="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10020"/>
                  </a:ext>
                </a:extLst>
              </a:tr>
              <a:tr h="190500">
                <a:tc>
                  <a:txBody>
                    <a:bodyPr/>
                    <a:lstStyle/>
                    <a:p>
                      <a:pPr algn="l">
                        <a:lnSpc>
                          <a:spcPct val="100000"/>
                        </a:lnSpc>
                        <a:spcAft>
                          <a:spcPts val="0"/>
                        </a:spcAft>
                      </a:pPr>
                      <a:r>
                        <a:rPr lang="en-US" sz="1200" b="1" u="none" dirty="0">
                          <a:effectLst/>
                          <a:latin typeface="Verdana" panose="020B0604030504040204" pitchFamily="34" charset="0"/>
                          <a:ea typeface="Verdana" panose="020B0604030504040204" pitchFamily="34" charset="0"/>
                          <a:cs typeface="Verdana" panose="020B0604030504040204" pitchFamily="34" charset="0"/>
                        </a:rPr>
                        <a:t>Efficacy </a:t>
                      </a:r>
                      <a:endParaRPr lang="es-CL" sz="1200" b="1" u="none" dirty="0">
                        <a:solidFill>
                          <a:srgbClr val="C00000"/>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10021"/>
                  </a:ext>
                </a:extLst>
              </a:tr>
              <a:tr h="190500">
                <a:tc>
                  <a:txBody>
                    <a:bodyPr/>
                    <a:lstStyle/>
                    <a:p>
                      <a:pPr>
                        <a:lnSpc>
                          <a:spcPct val="100000"/>
                        </a:lnSpc>
                        <a:spcAft>
                          <a:spcPts val="0"/>
                        </a:spcAft>
                      </a:pPr>
                      <a:r>
                        <a:rPr lang="en-US" sz="1200" b="0" dirty="0">
                          <a:effectLst/>
                          <a:latin typeface="Verdana" panose="020B0604030504040204" pitchFamily="34" charset="0"/>
                          <a:ea typeface="Verdana" panose="020B0604030504040204" pitchFamily="34" charset="0"/>
                          <a:cs typeface="Verdana" panose="020B0604030504040204" pitchFamily="34" charset="0"/>
                        </a:rPr>
                        <a:t>Uptime of the electronic system</a:t>
                      </a:r>
                      <a:endParaRPr lang="es-CL" sz="1200" b="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10022"/>
                  </a:ext>
                </a:extLst>
              </a:tr>
              <a:tr h="190500">
                <a:tc>
                  <a:txBody>
                    <a:bodyPr/>
                    <a:lstStyle/>
                    <a:p>
                      <a:pPr>
                        <a:lnSpc>
                          <a:spcPct val="100000"/>
                        </a:lnSpc>
                        <a:spcAft>
                          <a:spcPts val="0"/>
                        </a:spcAft>
                      </a:pPr>
                      <a:r>
                        <a:rPr lang="en-US" sz="1200" b="0" kern="1200" dirty="0">
                          <a:effectLst/>
                          <a:latin typeface="Verdana" panose="020B0604030504040204" pitchFamily="34" charset="0"/>
                          <a:ea typeface="Verdana" panose="020B0604030504040204" pitchFamily="34" charset="0"/>
                          <a:cs typeface="Verdana" panose="020B0604030504040204" pitchFamily="34" charset="0"/>
                        </a:rPr>
                        <a:t>Availability of Services (can the </a:t>
                      </a:r>
                      <a:endParaRPr lang="es-CL" sz="1200" b="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68580" marR="68580" marT="0" marB="0"/>
                </a:tc>
                <a:extLst>
                  <a:ext uri="{0D108BD9-81ED-4DB2-BD59-A6C34878D82A}">
                    <a16:rowId xmlns:a16="http://schemas.microsoft.com/office/drawing/2014/main" val="10023"/>
                  </a:ext>
                </a:extLst>
              </a:tr>
            </a:tbl>
          </a:graphicData>
        </a:graphic>
      </p:graphicFrame>
      <p:sp>
        <p:nvSpPr>
          <p:cNvPr id="11" name="Rectangle 1"/>
          <p:cNvSpPr>
            <a:spLocks noChangeArrowheads="1"/>
          </p:cNvSpPr>
          <p:nvPr/>
        </p:nvSpPr>
        <p:spPr bwMode="auto">
          <a:xfrm>
            <a:off x="296862" y="1176059"/>
            <a:ext cx="11075987" cy="271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25392"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rPr>
              <a:t>The following are the indicators used to assess the performance of the procurement:</a:t>
            </a:r>
            <a:endParaRPr kumimoji="0" lang="es-CL" sz="1600" b="0" i="0" u="none" strike="noStrike" cap="none" normalizeH="0" baseline="0" dirty="0">
              <a:ln>
                <a:noFill/>
              </a:ln>
              <a:solidFill>
                <a:schemeClr val="tx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12" name="Rectángulo 11"/>
          <p:cNvSpPr/>
          <p:nvPr/>
        </p:nvSpPr>
        <p:spPr>
          <a:xfrm>
            <a:off x="7879483" y="2440362"/>
            <a:ext cx="4062801" cy="2862322"/>
          </a:xfrm>
          <a:prstGeom prst="rect">
            <a:avLst/>
          </a:prstGeom>
        </p:spPr>
        <p:txBody>
          <a:bodyPr wrap="square">
            <a:spAutoFit/>
          </a:bodyPr>
          <a:lstStyle/>
          <a:p>
            <a:r>
              <a:rPr lang="en-US" sz="1500" dirty="0">
                <a:solidFill>
                  <a:srgbClr val="0070C0"/>
                </a:solidFill>
                <a:latin typeface="Verdana" panose="020B0604030504040204" pitchFamily="34" charset="0"/>
                <a:ea typeface="Verdana" panose="020B0604030504040204" pitchFamily="34" charset="0"/>
                <a:cs typeface="Verdana" panose="020B0604030504040204" pitchFamily="34" charset="0"/>
              </a:rPr>
              <a:t>Comments:</a:t>
            </a:r>
          </a:p>
          <a:p>
            <a:endParaRPr lang="en-US" sz="1500" b="1" dirty="0">
              <a:latin typeface="Verdana" panose="020B0604030504040204" pitchFamily="34" charset="0"/>
              <a:ea typeface="Verdana" panose="020B0604030504040204" pitchFamily="34" charset="0"/>
              <a:cs typeface="Verdana" panose="020B0604030504040204" pitchFamily="34" charset="0"/>
            </a:endParaRPr>
          </a:p>
          <a:p>
            <a:r>
              <a:rPr lang="en-US" sz="1500" dirty="0">
                <a:latin typeface="Verdana" panose="020B0604030504040204" pitchFamily="34" charset="0"/>
                <a:ea typeface="Verdana" panose="020B0604030504040204" pitchFamily="34" charset="0"/>
                <a:cs typeface="Verdana" panose="020B0604030504040204" pitchFamily="34" charset="0"/>
              </a:rPr>
              <a:t>The main difficulties with this kind of indicators are: </a:t>
            </a:r>
          </a:p>
          <a:p>
            <a:r>
              <a:rPr lang="en-US" sz="1500" b="1" dirty="0">
                <a:solidFill>
                  <a:srgbClr val="0070C0"/>
                </a:solidFill>
                <a:latin typeface="Verdana" panose="020B0604030504040204" pitchFamily="34" charset="0"/>
                <a:ea typeface="Verdana" panose="020B0604030504040204" pitchFamily="34" charset="0"/>
                <a:cs typeface="Verdana" panose="020B0604030504040204" pitchFamily="34" charset="0"/>
              </a:rPr>
              <a:t>i.- </a:t>
            </a:r>
            <a:r>
              <a:rPr lang="en-US" sz="1500" dirty="0">
                <a:latin typeface="Verdana" panose="020B0604030504040204" pitchFamily="34" charset="0"/>
                <a:ea typeface="Verdana" panose="020B0604030504040204" pitchFamily="34" charset="0"/>
                <a:cs typeface="Verdana" panose="020B0604030504040204" pitchFamily="34" charset="0"/>
              </a:rPr>
              <a:t>to avoid the idea of an optimum and </a:t>
            </a:r>
          </a:p>
          <a:p>
            <a:r>
              <a:rPr lang="en-US" sz="1500" b="1" dirty="0">
                <a:solidFill>
                  <a:srgbClr val="0070C0"/>
                </a:solidFill>
                <a:latin typeface="Verdana" panose="020B0604030504040204" pitchFamily="34" charset="0"/>
                <a:ea typeface="Verdana" panose="020B0604030504040204" pitchFamily="34" charset="0"/>
                <a:cs typeface="Verdana" panose="020B0604030504040204" pitchFamily="34" charset="0"/>
              </a:rPr>
              <a:t>ii.- </a:t>
            </a:r>
            <a:r>
              <a:rPr lang="en-US" sz="1500" dirty="0">
                <a:latin typeface="Verdana" panose="020B0604030504040204" pitchFamily="34" charset="0"/>
                <a:ea typeface="Verdana" panose="020B0604030504040204" pitchFamily="34" charset="0"/>
                <a:cs typeface="Verdana" panose="020B0604030504040204" pitchFamily="34" charset="0"/>
              </a:rPr>
              <a:t>to boost the logic of strategic management</a:t>
            </a:r>
          </a:p>
          <a:p>
            <a:endParaRPr lang="en-US" sz="1500" dirty="0">
              <a:latin typeface="Verdana" panose="020B0604030504040204" pitchFamily="34" charset="0"/>
              <a:ea typeface="Verdana" panose="020B0604030504040204" pitchFamily="34" charset="0"/>
              <a:cs typeface="Verdana" panose="020B0604030504040204" pitchFamily="34" charset="0"/>
            </a:endParaRPr>
          </a:p>
          <a:p>
            <a:r>
              <a:rPr lang="en-US" sz="1500" dirty="0">
                <a:latin typeface="Verdana" panose="020B0604030504040204" pitchFamily="34" charset="0"/>
                <a:ea typeface="Verdana" panose="020B0604030504040204" pitchFamily="34" charset="0"/>
                <a:cs typeface="Verdana" panose="020B0604030504040204" pitchFamily="34" charset="0"/>
              </a:rPr>
              <a:t>Specially when they are used to assess performance of specific organizations.</a:t>
            </a:r>
          </a:p>
          <a:p>
            <a:endParaRPr lang="en-US" sz="1500"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r>
              <a:rPr lang="en-US" sz="1500" b="1" dirty="0">
                <a:solidFill>
                  <a:srgbClr val="0070C0"/>
                </a:solidFill>
                <a:latin typeface="Verdana" panose="020B0604030504040204" pitchFamily="34" charset="0"/>
                <a:ea typeface="Verdana" panose="020B0604030504040204" pitchFamily="34" charset="0"/>
                <a:cs typeface="Verdana" panose="020B0604030504040204" pitchFamily="34" charset="0"/>
              </a:rPr>
              <a:t>Continuous performance evaluation</a:t>
            </a:r>
          </a:p>
        </p:txBody>
      </p:sp>
    </p:spTree>
    <p:extLst>
      <p:ext uri="{BB962C8B-B14F-4D97-AF65-F5344CB8AC3E}">
        <p14:creationId xmlns:p14="http://schemas.microsoft.com/office/powerpoint/2010/main" val="3521213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ítulo 1"/>
          <p:cNvSpPr txBox="1">
            <a:spLocks/>
          </p:cNvSpPr>
          <p:nvPr/>
        </p:nvSpPr>
        <p:spPr>
          <a:xfrm>
            <a:off x="520147" y="2476710"/>
            <a:ext cx="10810005" cy="1328034"/>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chemeClr val="bg1"/>
                </a:solidFill>
                <a:latin typeface="Verdana" panose="020B0604030504040204" pitchFamily="34" charset="0"/>
                <a:ea typeface="Verdana" panose="020B0604030504040204" pitchFamily="34" charset="0"/>
                <a:cs typeface="Verdana" panose="020B0604030504040204" pitchFamily="34" charset="0"/>
              </a:rPr>
              <a:t>IV. Chile:</a:t>
            </a:r>
          </a:p>
          <a:p>
            <a:r>
              <a:rPr lang="en-US" sz="3600" dirty="0">
                <a:solidFill>
                  <a:schemeClr val="bg1"/>
                </a:solidFill>
                <a:latin typeface="Verdana" panose="020B0604030504040204" pitchFamily="34" charset="0"/>
                <a:ea typeface="Verdana" panose="020B0604030504040204" pitchFamily="34" charset="0"/>
                <a:cs typeface="Verdana" panose="020B0604030504040204" pitchFamily="34" charset="0"/>
              </a:rPr>
              <a:t>Pilot Country to Test the New MAPS</a:t>
            </a:r>
            <a:endParaRPr lang="es-CL" sz="36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09240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p:cNvSpPr txBox="1"/>
          <p:nvPr/>
        </p:nvSpPr>
        <p:spPr>
          <a:xfrm>
            <a:off x="213725" y="381198"/>
            <a:ext cx="8511634" cy="584775"/>
          </a:xfrm>
          <a:prstGeom prst="rect">
            <a:avLst/>
          </a:prstGeom>
          <a:noFill/>
        </p:spPr>
        <p:txBody>
          <a:bodyPr wrap="square" rtlCol="0">
            <a:spAutoFit/>
          </a:bodyPr>
          <a:lstStyle/>
          <a:p>
            <a:r>
              <a:rPr lang="en-US" sz="3200" dirty="0">
                <a:solidFill>
                  <a:srgbClr val="4F81BD"/>
                </a:solidFill>
                <a:latin typeface="Verdana" panose="020B0604030504040204" pitchFamily="34" charset="0"/>
                <a:ea typeface="Verdana" panose="020B0604030504040204" pitchFamily="34" charset="0"/>
                <a:cs typeface="Verdana" panose="020B0604030504040204" pitchFamily="34" charset="0"/>
              </a:rPr>
              <a:t>Chile: Pilot</a:t>
            </a:r>
          </a:p>
        </p:txBody>
      </p:sp>
      <p:sp>
        <p:nvSpPr>
          <p:cNvPr id="6" name="Rectángulo 5"/>
          <p:cNvSpPr/>
          <p:nvPr/>
        </p:nvSpPr>
        <p:spPr>
          <a:xfrm>
            <a:off x="213725" y="1670727"/>
            <a:ext cx="2683711" cy="1015663"/>
          </a:xfrm>
          <a:prstGeom prst="rect">
            <a:avLst/>
          </a:prstGeom>
        </p:spPr>
        <p:txBody>
          <a:bodyPr wrap="square">
            <a:spAutoFit/>
          </a:bodyPr>
          <a:lstStyle/>
          <a:p>
            <a:pPr algn="r"/>
            <a:r>
              <a:rPr lang="en-US" sz="2000" b="1" dirty="0">
                <a:solidFill>
                  <a:srgbClr val="0070C0"/>
                </a:solidFill>
                <a:latin typeface="Verdana" panose="020B0604030504040204" pitchFamily="34" charset="0"/>
                <a:ea typeface="Verdana" panose="020B0604030504040204" pitchFamily="34" charset="0"/>
                <a:cs typeface="Verdana" panose="020B0604030504040204" pitchFamily="34" charset="0"/>
              </a:rPr>
              <a:t>Why are we excited to do this evaluation?</a:t>
            </a:r>
          </a:p>
        </p:txBody>
      </p:sp>
      <p:sp>
        <p:nvSpPr>
          <p:cNvPr id="7" name="Rectángulo 6"/>
          <p:cNvSpPr/>
          <p:nvPr/>
        </p:nvSpPr>
        <p:spPr>
          <a:xfrm>
            <a:off x="3433955" y="1644856"/>
            <a:ext cx="8122739" cy="4524315"/>
          </a:xfrm>
          <a:prstGeom prst="rect">
            <a:avLst/>
          </a:prstGeom>
        </p:spPr>
        <p:txBody>
          <a:bodyPr wrap="square">
            <a:spAutoFit/>
          </a:bodyPr>
          <a:lstStyle/>
          <a:p>
            <a:r>
              <a:rPr lang="en-US" sz="1600" b="1" dirty="0">
                <a:solidFill>
                  <a:srgbClr val="0070C0"/>
                </a:solidFill>
                <a:latin typeface="Verdana" panose="020B0604030504040204" pitchFamily="34" charset="0"/>
                <a:ea typeface="Verdana" panose="020B0604030504040204" pitchFamily="34" charset="0"/>
                <a:cs typeface="Verdana" panose="020B0604030504040204" pitchFamily="34" charset="0"/>
              </a:rPr>
              <a:t>1. First of all</a:t>
            </a:r>
            <a:r>
              <a:rPr lang="en-US" sz="1600"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rPr>
              <a:t>, because a long time has passed since the last comprehensive (systemic) evaluation</a:t>
            </a:r>
          </a:p>
          <a:p>
            <a:endParaRPr lang="en-US" sz="1600"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endParaRPr>
          </a:p>
          <a:p>
            <a:r>
              <a:rPr lang="en-US" sz="1600" b="1" dirty="0">
                <a:solidFill>
                  <a:srgbClr val="0070C0"/>
                </a:solidFill>
                <a:latin typeface="Verdana" panose="020B0604030504040204" pitchFamily="34" charset="0"/>
                <a:ea typeface="Verdana" panose="020B0604030504040204" pitchFamily="34" charset="0"/>
                <a:cs typeface="Verdana" panose="020B0604030504040204" pitchFamily="34" charset="0"/>
              </a:rPr>
              <a:t>2. Is the opportunity </a:t>
            </a:r>
            <a:r>
              <a:rPr lang="en-US" sz="1600"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rPr>
              <a:t>to re-engage in the issue of public procurement the relevant stakeholders</a:t>
            </a:r>
          </a:p>
          <a:p>
            <a:endParaRPr lang="en-US" sz="1600"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endParaRPr>
          </a:p>
          <a:p>
            <a:r>
              <a:rPr lang="en-US" sz="1600" b="1" dirty="0">
                <a:solidFill>
                  <a:srgbClr val="0070C0"/>
                </a:solidFill>
                <a:latin typeface="Verdana" panose="020B0604030504040204" pitchFamily="34" charset="0"/>
                <a:ea typeface="Verdana" panose="020B0604030504040204" pitchFamily="34" charset="0"/>
                <a:cs typeface="Verdana" panose="020B0604030504040204" pitchFamily="34" charset="0"/>
              </a:rPr>
              <a:t>3. Allows to contrast</a:t>
            </a:r>
            <a:r>
              <a:rPr lang="en-US" sz="1600"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rPr>
              <a:t> diagnoses that have been configured since the last full-evaluation</a:t>
            </a:r>
          </a:p>
          <a:p>
            <a:endParaRPr lang="en-US" sz="1600"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endParaRPr>
          </a:p>
          <a:p>
            <a:r>
              <a:rPr lang="en-US" sz="1600" b="1" dirty="0">
                <a:solidFill>
                  <a:srgbClr val="0070C0"/>
                </a:solidFill>
                <a:latin typeface="Verdana" panose="020B0604030504040204" pitchFamily="34" charset="0"/>
                <a:ea typeface="Verdana" panose="020B0604030504040204" pitchFamily="34" charset="0"/>
                <a:cs typeface="Verdana" panose="020B0604030504040204" pitchFamily="34" charset="0"/>
              </a:rPr>
              <a:t>4. The methodology </a:t>
            </a:r>
            <a:r>
              <a:rPr lang="en-US" sz="1600"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rPr>
              <a:t>has been considerably improved in terms of scope and addresses primary and secondary objectives in a balanced way</a:t>
            </a:r>
          </a:p>
          <a:p>
            <a:endParaRPr lang="en-US" sz="1600"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endParaRPr>
          </a:p>
          <a:p>
            <a:r>
              <a:rPr lang="en-US" sz="1600" b="1" dirty="0">
                <a:solidFill>
                  <a:srgbClr val="0070C0"/>
                </a:solidFill>
                <a:latin typeface="Verdana" panose="020B0604030504040204" pitchFamily="34" charset="0"/>
                <a:ea typeface="Verdana" panose="020B0604030504040204" pitchFamily="34" charset="0"/>
                <a:cs typeface="Verdana" panose="020B0604030504040204" pitchFamily="34" charset="0"/>
              </a:rPr>
              <a:t>5. Allow us to update </a:t>
            </a:r>
            <a:r>
              <a:rPr lang="en-US" sz="1600"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rPr>
              <a:t>our beliefs about how national systems should be in terms of:</a:t>
            </a:r>
          </a:p>
          <a:p>
            <a:pPr marL="914400" lvl="1" indent="-457200">
              <a:buFont typeface="+mj-lt"/>
              <a:buAutoNum type="arabicPeriod"/>
            </a:pPr>
            <a:r>
              <a:rPr lang="en-US" sz="1600"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rPr>
              <a:t>Public works</a:t>
            </a:r>
          </a:p>
          <a:p>
            <a:pPr marL="914400" lvl="1" indent="-457200">
              <a:buFont typeface="+mj-lt"/>
              <a:buAutoNum type="arabicPeriod"/>
            </a:pPr>
            <a:r>
              <a:rPr lang="en-US" sz="1600"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rPr>
              <a:t>State owned enterprises</a:t>
            </a:r>
          </a:p>
          <a:p>
            <a:pPr marL="914400" lvl="1" indent="-457200">
              <a:buFont typeface="+mj-lt"/>
              <a:buAutoNum type="arabicPeriod"/>
            </a:pPr>
            <a:r>
              <a:rPr lang="en-US" sz="1600"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rPr>
              <a:t>Public Procurement Public Policy</a:t>
            </a:r>
          </a:p>
          <a:p>
            <a:pPr marL="914400" lvl="1" indent="-457200">
              <a:buFont typeface="+mj-lt"/>
              <a:buAutoNum type="arabicPeriod"/>
            </a:pPr>
            <a:r>
              <a:rPr lang="en-US" sz="1600"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rPr>
              <a:t>The role of CPBs in the system</a:t>
            </a:r>
          </a:p>
        </p:txBody>
      </p:sp>
      <p:cxnSp>
        <p:nvCxnSpPr>
          <p:cNvPr id="8" name="Conector recto 7"/>
          <p:cNvCxnSpPr/>
          <p:nvPr/>
        </p:nvCxnSpPr>
        <p:spPr>
          <a:xfrm>
            <a:off x="3216925" y="1730520"/>
            <a:ext cx="0" cy="4306723"/>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237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p:cNvSpPr txBox="1"/>
          <p:nvPr/>
        </p:nvSpPr>
        <p:spPr>
          <a:xfrm>
            <a:off x="213725" y="381198"/>
            <a:ext cx="8511634" cy="584775"/>
          </a:xfrm>
          <a:prstGeom prst="rect">
            <a:avLst/>
          </a:prstGeom>
          <a:noFill/>
        </p:spPr>
        <p:txBody>
          <a:bodyPr wrap="square" rtlCol="0">
            <a:spAutoFit/>
          </a:bodyPr>
          <a:lstStyle/>
          <a:p>
            <a:r>
              <a:rPr lang="en-US" sz="3200" dirty="0">
                <a:solidFill>
                  <a:srgbClr val="4F81BD"/>
                </a:solidFill>
                <a:latin typeface="Verdana" panose="020B0604030504040204" pitchFamily="34" charset="0"/>
                <a:ea typeface="Verdana" panose="020B0604030504040204" pitchFamily="34" charset="0"/>
                <a:cs typeface="Verdana" panose="020B0604030504040204" pitchFamily="34" charset="0"/>
              </a:rPr>
              <a:t>Chile: Pilot</a:t>
            </a:r>
          </a:p>
        </p:txBody>
      </p:sp>
      <p:sp>
        <p:nvSpPr>
          <p:cNvPr id="6" name="Rectángulo 5"/>
          <p:cNvSpPr/>
          <p:nvPr/>
        </p:nvSpPr>
        <p:spPr>
          <a:xfrm>
            <a:off x="213725" y="1670727"/>
            <a:ext cx="2683711" cy="1015663"/>
          </a:xfrm>
          <a:prstGeom prst="rect">
            <a:avLst/>
          </a:prstGeom>
        </p:spPr>
        <p:txBody>
          <a:bodyPr wrap="square">
            <a:spAutoFit/>
          </a:bodyPr>
          <a:lstStyle/>
          <a:p>
            <a:pPr algn="r"/>
            <a:r>
              <a:rPr lang="en-US" sz="2000" b="1" dirty="0">
                <a:solidFill>
                  <a:srgbClr val="0070C0"/>
                </a:solidFill>
                <a:latin typeface="Verdana" panose="020B0604030504040204" pitchFamily="34" charset="0"/>
                <a:ea typeface="Verdana" panose="020B0604030504040204" pitchFamily="34" charset="0"/>
                <a:cs typeface="Verdana" panose="020B0604030504040204" pitchFamily="34" charset="0"/>
              </a:rPr>
              <a:t>What are we expecting from the Pilot?</a:t>
            </a:r>
          </a:p>
        </p:txBody>
      </p:sp>
      <p:sp>
        <p:nvSpPr>
          <p:cNvPr id="7" name="Rectángulo 6"/>
          <p:cNvSpPr/>
          <p:nvPr/>
        </p:nvSpPr>
        <p:spPr>
          <a:xfrm>
            <a:off x="3433955" y="1644856"/>
            <a:ext cx="8122739" cy="3046988"/>
          </a:xfrm>
          <a:prstGeom prst="rect">
            <a:avLst/>
          </a:prstGeom>
        </p:spPr>
        <p:txBody>
          <a:bodyPr wrap="square">
            <a:spAutoFit/>
          </a:bodyPr>
          <a:lstStyle/>
          <a:p>
            <a:pPr marL="457200" indent="-457200">
              <a:buFont typeface="+mj-lt"/>
              <a:buAutoNum type="arabicPeriod"/>
            </a:pPr>
            <a:r>
              <a:rPr lang="en-US" sz="1600" b="1" dirty="0">
                <a:solidFill>
                  <a:srgbClr val="0070C0"/>
                </a:solidFill>
                <a:latin typeface="Verdana" panose="020B0604030504040204" pitchFamily="34" charset="0"/>
                <a:ea typeface="Verdana" panose="020B0604030504040204" pitchFamily="34" charset="0"/>
                <a:cs typeface="Verdana" panose="020B0604030504040204" pitchFamily="34" charset="0"/>
              </a:rPr>
              <a:t>To contribute </a:t>
            </a:r>
            <a:r>
              <a:rPr lang="en-US" sz="1600"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rPr>
              <a:t>to the development of the methodology</a:t>
            </a:r>
          </a:p>
          <a:p>
            <a:pPr marL="457200" indent="-457200">
              <a:buFont typeface="+mj-lt"/>
              <a:buAutoNum type="arabicPeriod"/>
            </a:pPr>
            <a:endParaRPr lang="en-US" sz="1600"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endParaRPr>
          </a:p>
          <a:p>
            <a:pPr marL="457200" indent="-457200">
              <a:buFont typeface="+mj-lt"/>
              <a:buAutoNum type="arabicPeriod"/>
            </a:pPr>
            <a:r>
              <a:rPr lang="en-US" sz="1600" b="1" dirty="0">
                <a:solidFill>
                  <a:srgbClr val="0070C0"/>
                </a:solidFill>
                <a:latin typeface="Verdana" panose="020B0604030504040204" pitchFamily="34" charset="0"/>
                <a:ea typeface="Verdana" panose="020B0604030504040204" pitchFamily="34" charset="0"/>
                <a:cs typeface="Verdana" panose="020B0604030504040204" pitchFamily="34" charset="0"/>
              </a:rPr>
              <a:t>Involve in a long term </a:t>
            </a:r>
            <a:r>
              <a:rPr lang="en-US" sz="1600"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rPr>
              <a:t>relationship relevant high-level actors</a:t>
            </a:r>
          </a:p>
          <a:p>
            <a:pPr marL="457200" indent="-457200">
              <a:buFont typeface="+mj-lt"/>
              <a:buAutoNum type="arabicPeriod"/>
            </a:pPr>
            <a:endParaRPr lang="en-US" sz="1600"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endParaRPr>
          </a:p>
          <a:p>
            <a:pPr marL="457200" indent="-457200">
              <a:buFont typeface="+mj-lt"/>
              <a:buAutoNum type="arabicPeriod"/>
            </a:pPr>
            <a:r>
              <a:rPr lang="en-US" sz="1600" b="1" dirty="0">
                <a:solidFill>
                  <a:srgbClr val="0070C0"/>
                </a:solidFill>
                <a:latin typeface="Verdana" panose="020B0604030504040204" pitchFamily="34" charset="0"/>
                <a:ea typeface="Verdana" panose="020B0604030504040204" pitchFamily="34" charset="0"/>
                <a:cs typeface="Verdana" panose="020B0604030504040204" pitchFamily="34" charset="0"/>
              </a:rPr>
              <a:t>Identification of relevant </a:t>
            </a:r>
            <a:r>
              <a:rPr lang="en-US" sz="1600"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rPr>
              <a:t>GAPS and a way to face them</a:t>
            </a:r>
          </a:p>
          <a:p>
            <a:pPr marL="457200" indent="-457200">
              <a:buFont typeface="+mj-lt"/>
              <a:buAutoNum type="arabicPeriod"/>
            </a:pPr>
            <a:endParaRPr lang="en-US" sz="1600"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endParaRPr>
          </a:p>
          <a:p>
            <a:pPr marL="457200" indent="-457200">
              <a:buFont typeface="+mj-lt"/>
              <a:buAutoNum type="arabicPeriod"/>
            </a:pPr>
            <a:r>
              <a:rPr lang="en-US" sz="1600" b="1" dirty="0">
                <a:solidFill>
                  <a:srgbClr val="0070C0"/>
                </a:solidFill>
                <a:latin typeface="Verdana" panose="020B0604030504040204" pitchFamily="34" charset="0"/>
                <a:ea typeface="Verdana" panose="020B0604030504040204" pitchFamily="34" charset="0"/>
                <a:cs typeface="Verdana" panose="020B0604030504040204" pitchFamily="34" charset="0"/>
              </a:rPr>
              <a:t>Customization</a:t>
            </a:r>
            <a:r>
              <a:rPr lang="en-US" sz="1600"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rPr>
              <a:t> of recommendations based on our national characteristics and institutional context (the new MAPS has a relevant section devoted to this aspect)</a:t>
            </a:r>
          </a:p>
          <a:p>
            <a:pPr marL="457200" indent="-457200">
              <a:buFont typeface="+mj-lt"/>
              <a:buAutoNum type="arabicPeriod"/>
            </a:pPr>
            <a:endParaRPr lang="en-US" sz="1600"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endParaRPr>
          </a:p>
          <a:p>
            <a:pPr marL="457200" indent="-457200">
              <a:buFont typeface="+mj-lt"/>
              <a:buAutoNum type="arabicPeriod"/>
            </a:pPr>
            <a:r>
              <a:rPr lang="en-US" sz="1600" b="1" dirty="0">
                <a:solidFill>
                  <a:srgbClr val="0070C0"/>
                </a:solidFill>
                <a:latin typeface="Verdana" panose="020B0604030504040204" pitchFamily="34" charset="0"/>
                <a:ea typeface="Verdana" panose="020B0604030504040204" pitchFamily="34" charset="0"/>
                <a:cs typeface="Verdana" panose="020B0604030504040204" pitchFamily="34" charset="0"/>
              </a:rPr>
              <a:t>That is to say</a:t>
            </a:r>
            <a:r>
              <a:rPr lang="en-US" sz="1600"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rPr>
              <a:t>, many things that can be summarized in “customized advice regarding the results”.</a:t>
            </a:r>
          </a:p>
        </p:txBody>
      </p:sp>
      <p:cxnSp>
        <p:nvCxnSpPr>
          <p:cNvPr id="8" name="Conector recto 7"/>
          <p:cNvCxnSpPr/>
          <p:nvPr/>
        </p:nvCxnSpPr>
        <p:spPr>
          <a:xfrm>
            <a:off x="3216925" y="1730520"/>
            <a:ext cx="0" cy="405333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7891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479376" y="2996952"/>
            <a:ext cx="11032634" cy="1323439"/>
          </a:xfrm>
          <a:prstGeom prst="rect">
            <a:avLst/>
          </a:prstGeom>
          <a:noFill/>
        </p:spPr>
        <p:txBody>
          <a:bodyPr wrap="square" rtlCol="0">
            <a:spAutoFit/>
          </a:bodyPr>
          <a:lstStyle/>
          <a:p>
            <a:pPr algn="ctr"/>
            <a:r>
              <a:rPr lang="es-ES" sz="4000" dirty="0" err="1">
                <a:solidFill>
                  <a:prstClr val="white"/>
                </a:solidFill>
                <a:latin typeface="Verdana" panose="020B0604030504040204" pitchFamily="34" charset="0"/>
                <a:ea typeface="Verdana" panose="020B0604030504040204" pitchFamily="34" charset="0"/>
                <a:cs typeface="Verdana" panose="020B0604030504040204" pitchFamily="34" charset="0"/>
              </a:rPr>
              <a:t>Measuring</a:t>
            </a:r>
            <a:r>
              <a:rPr lang="es-ES" sz="4000" dirty="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es-ES" sz="4000" dirty="0" err="1">
                <a:solidFill>
                  <a:prstClr val="white"/>
                </a:solidFill>
                <a:latin typeface="Verdana" panose="020B0604030504040204" pitchFamily="34" charset="0"/>
                <a:ea typeface="Verdana" panose="020B0604030504040204" pitchFamily="34" charset="0"/>
                <a:cs typeface="Verdana" panose="020B0604030504040204" pitchFamily="34" charset="0"/>
              </a:rPr>
              <a:t>Public</a:t>
            </a:r>
            <a:r>
              <a:rPr lang="es-ES" sz="4000" dirty="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es-ES" sz="4000" dirty="0" err="1">
                <a:solidFill>
                  <a:prstClr val="white"/>
                </a:solidFill>
                <a:latin typeface="Verdana" panose="020B0604030504040204" pitchFamily="34" charset="0"/>
                <a:ea typeface="Verdana" panose="020B0604030504040204" pitchFamily="34" charset="0"/>
                <a:cs typeface="Verdana" panose="020B0604030504040204" pitchFamily="34" charset="0"/>
              </a:rPr>
              <a:t>Procurement</a:t>
            </a:r>
            <a:endParaRPr lang="es-ES" sz="4000"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algn="ctr"/>
            <a:r>
              <a:rPr lang="es-ES" sz="4000" b="1" dirty="0" err="1">
                <a:solidFill>
                  <a:prstClr val="white"/>
                </a:solidFill>
                <a:latin typeface="Verdana" panose="020B0604030504040204" pitchFamily="34" charset="0"/>
                <a:ea typeface="Verdana" panose="020B0604030504040204" pitchFamily="34" charset="0"/>
                <a:cs typeface="Verdana" panose="020B0604030504040204" pitchFamily="34" charset="0"/>
              </a:rPr>
              <a:t>The</a:t>
            </a:r>
            <a:r>
              <a:rPr lang="es-ES" sz="4000" b="1" dirty="0">
                <a:solidFill>
                  <a:prstClr val="white"/>
                </a:solidFill>
                <a:latin typeface="Verdana" panose="020B0604030504040204" pitchFamily="34" charset="0"/>
                <a:ea typeface="Verdana" panose="020B0604030504040204" pitchFamily="34" charset="0"/>
                <a:cs typeface="Verdana" panose="020B0604030504040204" pitchFamily="34" charset="0"/>
              </a:rPr>
              <a:t> Case of Chile</a:t>
            </a:r>
          </a:p>
        </p:txBody>
      </p:sp>
      <p:sp>
        <p:nvSpPr>
          <p:cNvPr id="4" name="CuadroTexto 3"/>
          <p:cNvSpPr txBox="1"/>
          <p:nvPr/>
        </p:nvSpPr>
        <p:spPr>
          <a:xfrm>
            <a:off x="5371782" y="5661248"/>
            <a:ext cx="1448473" cy="461665"/>
          </a:xfrm>
          <a:prstGeom prst="rect">
            <a:avLst/>
          </a:prstGeom>
          <a:noFill/>
        </p:spPr>
        <p:txBody>
          <a:bodyPr wrap="none" rtlCol="0">
            <a:spAutoFit/>
          </a:bodyPr>
          <a:lstStyle/>
          <a:p>
            <a:pPr algn="ctr"/>
            <a:r>
              <a:rPr lang="es-MX" sz="1200" dirty="0" err="1">
                <a:solidFill>
                  <a:prstClr val="white"/>
                </a:solidFill>
                <a:latin typeface="Verdana" panose="020B0604030504040204" pitchFamily="34" charset="0"/>
                <a:ea typeface="Verdana" panose="020B0604030504040204" pitchFamily="34" charset="0"/>
                <a:cs typeface="Verdana" panose="020B0604030504040204" pitchFamily="34" charset="0"/>
              </a:rPr>
              <a:t>December</a:t>
            </a:r>
            <a:r>
              <a:rPr lang="es-MX" sz="1200" dirty="0">
                <a:solidFill>
                  <a:prstClr val="white"/>
                </a:solidFill>
                <a:latin typeface="Verdana" panose="020B0604030504040204" pitchFamily="34" charset="0"/>
                <a:ea typeface="Verdana" panose="020B0604030504040204" pitchFamily="34" charset="0"/>
                <a:cs typeface="Verdana" panose="020B0604030504040204" pitchFamily="34" charset="0"/>
              </a:rPr>
              <a:t>, 2016</a:t>
            </a:r>
            <a:endParaRPr lang="es-CL" sz="1200" dirty="0">
              <a:solidFill>
                <a:prstClr val="white"/>
              </a:solidFill>
              <a:latin typeface="Verdana" panose="020B0604030504040204" pitchFamily="34" charset="0"/>
              <a:ea typeface="Verdana" panose="020B0604030504040204" pitchFamily="34" charset="0"/>
              <a:cs typeface="Verdana" panose="020B0604030504040204" pitchFamily="34" charset="0"/>
            </a:endParaRPr>
          </a:p>
          <a:p>
            <a:pPr algn="ctr"/>
            <a:endParaRPr lang="es-CL" sz="12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17595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4"/>
          <p:cNvSpPr txBox="1">
            <a:spLocks noChangeArrowheads="1"/>
          </p:cNvSpPr>
          <p:nvPr/>
        </p:nvSpPr>
        <p:spPr bwMode="auto">
          <a:xfrm>
            <a:off x="335360" y="2636912"/>
            <a:ext cx="11521280" cy="6740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buFont typeface="Arial" panose="020B0604020202020204" pitchFamily="34" charset="0"/>
              <a:buNone/>
            </a:pPr>
            <a:r>
              <a:rPr lang="es-MX" sz="4200" dirty="0" err="1">
                <a:solidFill>
                  <a:prstClr val="white"/>
                </a:solidFill>
                <a:latin typeface="Verdana" panose="020B0604030504040204" pitchFamily="34" charset="0"/>
                <a:ea typeface="Verdana" panose="020B0604030504040204" pitchFamily="34" charset="0"/>
                <a:cs typeface="Verdana" panose="020B0604030504040204" pitchFamily="34" charset="0"/>
              </a:rPr>
              <a:t>Measuring</a:t>
            </a:r>
            <a:r>
              <a:rPr lang="es-MX" sz="4200" dirty="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es-MX" sz="4200" dirty="0" err="1">
                <a:solidFill>
                  <a:prstClr val="white"/>
                </a:solidFill>
                <a:latin typeface="Verdana" panose="020B0604030504040204" pitchFamily="34" charset="0"/>
                <a:ea typeface="Verdana" panose="020B0604030504040204" pitchFamily="34" charset="0"/>
                <a:cs typeface="Verdana" panose="020B0604030504040204" pitchFamily="34" charset="0"/>
              </a:rPr>
              <a:t>The</a:t>
            </a:r>
            <a:r>
              <a:rPr lang="es-MX" sz="4200" dirty="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es-MX" sz="4200" dirty="0" err="1">
                <a:solidFill>
                  <a:prstClr val="white"/>
                </a:solidFill>
                <a:latin typeface="Verdana" panose="020B0604030504040204" pitchFamily="34" charset="0"/>
                <a:ea typeface="Verdana" panose="020B0604030504040204" pitchFamily="34" charset="0"/>
                <a:cs typeface="Verdana" panose="020B0604030504040204" pitchFamily="34" charset="0"/>
              </a:rPr>
              <a:t>System</a:t>
            </a:r>
            <a:endParaRPr lang="es-MX" sz="42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63646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uadroTexto 7"/>
          <p:cNvSpPr txBox="1"/>
          <p:nvPr/>
        </p:nvSpPr>
        <p:spPr>
          <a:xfrm>
            <a:off x="628122" y="1117177"/>
            <a:ext cx="8662091" cy="5062924"/>
          </a:xfrm>
          <a:prstGeom prst="rect">
            <a:avLst/>
          </a:prstGeom>
        </p:spPr>
        <p:txBody>
          <a:bodyPr wrap="square" rtlCol="0" anchor="ctr">
            <a:spAutoFit/>
          </a:bodyPr>
          <a:lstStyle/>
          <a:p>
            <a:pPr algn="just"/>
            <a:r>
              <a:rPr lang="en-US" sz="17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Public Procurement in Chile has been measured in several ways. </a:t>
            </a:r>
          </a:p>
          <a:p>
            <a:pPr algn="just"/>
            <a:endParaRPr lang="en-US" sz="17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algn="just"/>
            <a:r>
              <a:rPr lang="en-US" sz="17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Possibly the most important being the following ones :</a:t>
            </a:r>
          </a:p>
          <a:p>
            <a:pPr marL="285750" indent="-285750" algn="just">
              <a:buFont typeface="Arial" panose="020B0604020202020204" pitchFamily="34" charset="0"/>
              <a:buChar char="•"/>
            </a:pPr>
            <a:endParaRPr lang="en-US" sz="17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mj-lt"/>
              <a:buAutoNum type="arabicPeriod"/>
            </a:pPr>
            <a:r>
              <a:rPr lang="en-US" sz="17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OECD / DAC (2006 version) (2008) with IDB</a:t>
            </a:r>
          </a:p>
          <a:p>
            <a:pPr marL="342900" indent="-342900" algn="just">
              <a:buFont typeface="+mj-lt"/>
              <a:buAutoNum type="arabicPeriod"/>
            </a:pPr>
            <a:endParaRPr lang="en-US" sz="17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mj-lt"/>
              <a:buAutoNum type="arabicPeriod"/>
            </a:pPr>
            <a:r>
              <a:rPr lang="en-US" sz="17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Program Evaluation: Market Failure Approach (2014) by Finance Ministry </a:t>
            </a:r>
          </a:p>
          <a:p>
            <a:pPr marL="342900" indent="-342900" algn="just">
              <a:buFont typeface="+mj-lt"/>
              <a:buAutoNum type="arabicPeriod"/>
            </a:pPr>
            <a:endParaRPr lang="en-US" sz="17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mj-lt"/>
              <a:buAutoNum type="arabicPeriod"/>
            </a:pPr>
            <a:r>
              <a:rPr lang="en-US" sz="17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Pilot Country to Test the MAPS New Release (</a:t>
            </a:r>
            <a:r>
              <a:rPr lang="en-US" sz="17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forthcoming in 2017</a:t>
            </a:r>
            <a:r>
              <a:rPr lang="en-US" sz="17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a:t>
            </a:r>
          </a:p>
          <a:p>
            <a:pPr marL="342900" indent="-342900" algn="just">
              <a:buFont typeface="+mj-lt"/>
              <a:buAutoNum type="arabicPeriod"/>
            </a:pPr>
            <a:endParaRPr lang="en-US" sz="17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marL="342900" indent="-342900" algn="just">
              <a:buFont typeface="+mj-lt"/>
              <a:buAutoNum type="arabicPeriod"/>
            </a:pPr>
            <a:r>
              <a:rPr lang="en-US" sz="17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Performance Indicators (Periodical)</a:t>
            </a:r>
          </a:p>
          <a:p>
            <a:pPr marL="285750" indent="-285750" algn="just">
              <a:buFont typeface="Arial" panose="020B0604020202020204" pitchFamily="34" charset="0"/>
              <a:buChar char="•"/>
            </a:pPr>
            <a:endParaRPr lang="en-US" sz="17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algn="just"/>
            <a:r>
              <a:rPr lang="en-US" sz="17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Each one respond to a different scope:</a:t>
            </a:r>
          </a:p>
          <a:p>
            <a:pPr algn="just"/>
            <a:endParaRPr lang="en-US" sz="17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r>
              <a:rPr lang="en-US" sz="17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The system (1-3)</a:t>
            </a:r>
          </a:p>
          <a:p>
            <a:pPr marL="285750" indent="-285750" algn="just">
              <a:buFont typeface="Arial" panose="020B0604020202020204" pitchFamily="34" charset="0"/>
              <a:buChar char="•"/>
            </a:pPr>
            <a:endParaRPr lang="en-US" sz="17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r>
              <a:rPr lang="en-US" sz="17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The procurement itself (4)</a:t>
            </a:r>
          </a:p>
          <a:p>
            <a:pPr marL="285750" indent="-285750" algn="just">
              <a:buFont typeface="Arial" panose="020B0604020202020204" pitchFamily="34" charset="0"/>
              <a:buChar char="•"/>
            </a:pPr>
            <a:endParaRPr lang="en-US" sz="17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algn="just"/>
            <a:r>
              <a:rPr lang="en-US" sz="17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The following slides explain and comments each one.</a:t>
            </a:r>
          </a:p>
        </p:txBody>
      </p:sp>
      <p:sp>
        <p:nvSpPr>
          <p:cNvPr id="4" name="CuadroTexto 3"/>
          <p:cNvSpPr txBox="1"/>
          <p:nvPr/>
        </p:nvSpPr>
        <p:spPr>
          <a:xfrm>
            <a:off x="213725" y="381198"/>
            <a:ext cx="6321546" cy="535531"/>
          </a:xfrm>
          <a:prstGeom prst="rect">
            <a:avLst/>
          </a:prstGeom>
          <a:noFill/>
        </p:spPr>
        <p:txBody>
          <a:bodyPr wrap="square" rtlCol="0">
            <a:spAutoFit/>
          </a:bodyPr>
          <a:lstStyle/>
          <a:p>
            <a:pPr lvl="0" defTabSz="914377">
              <a:lnSpc>
                <a:spcPct val="90000"/>
              </a:lnSpc>
              <a:spcBef>
                <a:spcPct val="0"/>
              </a:spcBef>
              <a:defRPr/>
            </a:pPr>
            <a:r>
              <a:rPr lang="en-US" sz="3200" dirty="0">
                <a:solidFill>
                  <a:srgbClr val="4F81BD"/>
                </a:solidFill>
                <a:latin typeface="Verdana" panose="020B0604030504040204" pitchFamily="34" charset="0"/>
                <a:ea typeface="Verdana" panose="020B0604030504040204" pitchFamily="34" charset="0"/>
                <a:cs typeface="Verdana" panose="020B0604030504040204" pitchFamily="34" charset="0"/>
              </a:rPr>
              <a:t>Experience From Chile</a:t>
            </a:r>
          </a:p>
        </p:txBody>
      </p:sp>
    </p:spTree>
    <p:extLst>
      <p:ext uri="{BB962C8B-B14F-4D97-AF65-F5344CB8AC3E}">
        <p14:creationId xmlns:p14="http://schemas.microsoft.com/office/powerpoint/2010/main" val="4221191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ítulo 1"/>
          <p:cNvSpPr txBox="1">
            <a:spLocks/>
          </p:cNvSpPr>
          <p:nvPr/>
        </p:nvSpPr>
        <p:spPr>
          <a:xfrm>
            <a:off x="520147" y="2476710"/>
            <a:ext cx="10810005" cy="1328034"/>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chemeClr val="bg1"/>
                </a:solidFill>
                <a:latin typeface="Verdana" panose="020B0604030504040204" pitchFamily="34" charset="0"/>
                <a:ea typeface="Verdana" panose="020B0604030504040204" pitchFamily="34" charset="0"/>
                <a:cs typeface="Verdana" panose="020B0604030504040204" pitchFamily="34" charset="0"/>
              </a:rPr>
              <a:t>I. OECD / DAC RESULTS:</a:t>
            </a:r>
          </a:p>
          <a:p>
            <a:r>
              <a:rPr lang="en-US" sz="3600" dirty="0">
                <a:solidFill>
                  <a:schemeClr val="bg1"/>
                </a:solidFill>
                <a:latin typeface="Verdana" panose="020B0604030504040204" pitchFamily="34" charset="0"/>
                <a:ea typeface="Verdana" panose="020B0604030504040204" pitchFamily="34" charset="0"/>
                <a:cs typeface="Verdana" panose="020B0604030504040204" pitchFamily="34" charset="0"/>
              </a:rPr>
              <a:t>Broad Institutional View of the System</a:t>
            </a:r>
          </a:p>
        </p:txBody>
      </p:sp>
    </p:spTree>
    <p:extLst>
      <p:ext uri="{BB962C8B-B14F-4D97-AF65-F5344CB8AC3E}">
        <p14:creationId xmlns:p14="http://schemas.microsoft.com/office/powerpoint/2010/main" val="521158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p:cNvSpPr txBox="1"/>
          <p:nvPr/>
        </p:nvSpPr>
        <p:spPr>
          <a:xfrm>
            <a:off x="213725" y="381198"/>
            <a:ext cx="6321546" cy="1569660"/>
          </a:xfrm>
          <a:prstGeom prst="rect">
            <a:avLst/>
          </a:prstGeom>
          <a:noFill/>
        </p:spPr>
        <p:txBody>
          <a:bodyPr wrap="square" rtlCol="0">
            <a:spAutoFit/>
          </a:bodyPr>
          <a:lstStyle/>
          <a:p>
            <a:r>
              <a:rPr lang="en-US" sz="3200" dirty="0">
                <a:solidFill>
                  <a:srgbClr val="4F81BD"/>
                </a:solidFill>
                <a:latin typeface="Verdana" panose="020B0604030504040204" pitchFamily="34" charset="0"/>
                <a:ea typeface="Verdana" panose="020B0604030504040204" pitchFamily="34" charset="0"/>
                <a:cs typeface="Verdana" panose="020B0604030504040204" pitchFamily="34" charset="0"/>
              </a:rPr>
              <a:t>OECD / DAC RESULTS:</a:t>
            </a:r>
          </a:p>
          <a:p>
            <a:r>
              <a:rPr lang="en-US" sz="3200" dirty="0">
                <a:solidFill>
                  <a:srgbClr val="4F81BD"/>
                </a:solidFill>
                <a:latin typeface="Verdana" panose="020B0604030504040204" pitchFamily="34" charset="0"/>
                <a:ea typeface="Verdana" panose="020B0604030504040204" pitchFamily="34" charset="0"/>
                <a:cs typeface="Verdana" panose="020B0604030504040204" pitchFamily="34" charset="0"/>
              </a:rPr>
              <a:t>Broad Institutional View</a:t>
            </a:r>
          </a:p>
          <a:p>
            <a:r>
              <a:rPr lang="en-US" sz="3200" dirty="0">
                <a:solidFill>
                  <a:srgbClr val="4F81BD"/>
                </a:solidFill>
                <a:latin typeface="Verdana" panose="020B0604030504040204" pitchFamily="34" charset="0"/>
                <a:ea typeface="Verdana" panose="020B0604030504040204" pitchFamily="34" charset="0"/>
                <a:cs typeface="Verdana" panose="020B0604030504040204" pitchFamily="34" charset="0"/>
              </a:rPr>
              <a:t>of the System</a:t>
            </a:r>
          </a:p>
        </p:txBody>
      </p:sp>
      <p:sp>
        <p:nvSpPr>
          <p:cNvPr id="6" name="Rectángulo 5"/>
          <p:cNvSpPr/>
          <p:nvPr/>
        </p:nvSpPr>
        <p:spPr>
          <a:xfrm>
            <a:off x="213725" y="2217008"/>
            <a:ext cx="4512511" cy="2554545"/>
          </a:xfrm>
          <a:prstGeom prst="rect">
            <a:avLst/>
          </a:prstGeom>
        </p:spPr>
        <p:txBody>
          <a:bodyPr wrap="square">
            <a:spAutoFit/>
          </a:bodyPr>
          <a:lstStyle/>
          <a:p>
            <a:r>
              <a:rPr lang="en-US" sz="16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We have an assessment of the system in </a:t>
            </a:r>
            <a:r>
              <a:rPr lang="en-US" sz="16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2007-2008 using the OECD / DAC methodology</a:t>
            </a:r>
            <a:r>
              <a:rPr lang="en-US" sz="16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a:t>
            </a:r>
          </a:p>
          <a:p>
            <a:r>
              <a:rPr lang="en-US" sz="16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The methodology used was a broad assessment of the institutions of Public Procurement at a Country level.</a:t>
            </a:r>
          </a:p>
          <a:p>
            <a:pPr marL="285750" indent="-285750">
              <a:buFont typeface="Arial" panose="020B0604020202020204" pitchFamily="34" charset="0"/>
              <a:buChar char="•"/>
            </a:pPr>
            <a:endParaRPr lang="en-US" sz="16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r>
              <a:rPr lang="en-US" sz="1600" b="1" dirty="0">
                <a:solidFill>
                  <a:srgbClr val="0070C0"/>
                </a:solidFill>
                <a:latin typeface="Verdana" panose="020B0604030504040204" pitchFamily="34" charset="0"/>
                <a:ea typeface="Verdana" panose="020B0604030504040204" pitchFamily="34" charset="0"/>
                <a:cs typeface="Verdana" panose="020B0604030504040204" pitchFamily="34" charset="0"/>
              </a:rPr>
              <a:t>The assessment itself allowed to engage in field of public procurement several of the main stakeholders:</a:t>
            </a:r>
            <a:endParaRPr lang="es-CL" sz="1600"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tángulo 6"/>
          <p:cNvSpPr/>
          <p:nvPr/>
        </p:nvSpPr>
        <p:spPr>
          <a:xfrm>
            <a:off x="5233011" y="2216135"/>
            <a:ext cx="6004193" cy="3785652"/>
          </a:xfrm>
          <a:prstGeom prst="rect">
            <a:avLst/>
          </a:prstGeom>
        </p:spPr>
        <p:txBody>
          <a:bodyPr wrap="square">
            <a:spAutoFit/>
          </a:bodyPr>
          <a:lstStyle/>
          <a:p>
            <a:pPr marL="342900" lvl="0" indent="-342900">
              <a:spcAft>
                <a:spcPts val="0"/>
              </a:spcAft>
              <a:buFont typeface="Arial" panose="020B0604020202020204" pitchFamily="34" charset="0"/>
              <a:buChar char="•"/>
            </a:pPr>
            <a:r>
              <a:rPr lang="en-GB" sz="1600" dirty="0">
                <a:latin typeface="Verdana" panose="020B0604030504040204" pitchFamily="34" charset="0"/>
                <a:ea typeface="Verdana" panose="020B0604030504040204" pitchFamily="34" charset="0"/>
                <a:cs typeface="Verdana" panose="020B0604030504040204" pitchFamily="34" charset="0"/>
              </a:rPr>
              <a:t>Ministry of finance Institution in charge of the normative/regulatory function for public procurement</a:t>
            </a:r>
            <a:endParaRPr lang="es-CL" sz="1600" dirty="0">
              <a:latin typeface="Verdana" panose="020B0604030504040204" pitchFamily="34" charset="0"/>
              <a:ea typeface="Verdana" panose="020B0604030504040204" pitchFamily="34" charset="0"/>
              <a:cs typeface="Verdana" panose="020B0604030504040204" pitchFamily="34" charset="0"/>
            </a:endParaRPr>
          </a:p>
          <a:p>
            <a:pPr marL="342900" lvl="0" indent="-342900">
              <a:spcAft>
                <a:spcPts val="0"/>
              </a:spcAft>
              <a:buFont typeface="Arial" panose="020B0604020202020204" pitchFamily="34" charset="0"/>
              <a:buChar char="•"/>
            </a:pPr>
            <a:r>
              <a:rPr lang="en-GB" sz="1600" dirty="0">
                <a:latin typeface="Verdana" panose="020B0604030504040204" pitchFamily="34" charset="0"/>
                <a:ea typeface="Verdana" panose="020B0604030504040204" pitchFamily="34" charset="0"/>
                <a:cs typeface="Verdana" panose="020B0604030504040204" pitchFamily="34" charset="0"/>
              </a:rPr>
              <a:t>MOP, MINVU, CENABAST</a:t>
            </a:r>
          </a:p>
          <a:p>
            <a:pPr marL="342900" lvl="0" indent="-342900">
              <a:spcAft>
                <a:spcPts val="0"/>
              </a:spcAft>
              <a:buFont typeface="Arial" panose="020B0604020202020204" pitchFamily="34" charset="0"/>
              <a:buChar char="•"/>
            </a:pPr>
            <a:r>
              <a:rPr lang="en-GB" sz="1600" dirty="0">
                <a:latin typeface="Verdana" panose="020B0604030504040204" pitchFamily="34" charset="0"/>
                <a:ea typeface="Verdana" panose="020B0604030504040204" pitchFamily="34" charset="0"/>
                <a:cs typeface="Verdana" panose="020B0604030504040204" pitchFamily="34" charset="0"/>
              </a:rPr>
              <a:t>Tribunal de </a:t>
            </a:r>
            <a:r>
              <a:rPr lang="en-GB" sz="1600" dirty="0" err="1">
                <a:latin typeface="Verdana" panose="020B0604030504040204" pitchFamily="34" charset="0"/>
                <a:ea typeface="Verdana" panose="020B0604030504040204" pitchFamily="34" charset="0"/>
                <a:cs typeface="Verdana" panose="020B0604030504040204" pitchFamily="34" charset="0"/>
              </a:rPr>
              <a:t>Contratación</a:t>
            </a:r>
            <a:r>
              <a:rPr lang="en-GB" sz="1600" dirty="0">
                <a:latin typeface="Verdana" panose="020B0604030504040204" pitchFamily="34" charset="0"/>
                <a:ea typeface="Verdana" panose="020B0604030504040204" pitchFamily="34" charset="0"/>
                <a:cs typeface="Verdana" panose="020B0604030504040204" pitchFamily="34" charset="0"/>
              </a:rPr>
              <a:t> </a:t>
            </a:r>
            <a:r>
              <a:rPr lang="en-GB" sz="1600" dirty="0" err="1">
                <a:latin typeface="Verdana" panose="020B0604030504040204" pitchFamily="34" charset="0"/>
                <a:ea typeface="Verdana" panose="020B0604030504040204" pitchFamily="34" charset="0"/>
                <a:cs typeface="Verdana" panose="020B0604030504040204" pitchFamily="34" charset="0"/>
              </a:rPr>
              <a:t>Pública</a:t>
            </a:r>
            <a:r>
              <a:rPr lang="en-GB" sz="1600" dirty="0">
                <a:latin typeface="Verdana" panose="020B0604030504040204" pitchFamily="34" charset="0"/>
                <a:ea typeface="Verdana" panose="020B0604030504040204" pitchFamily="34" charset="0"/>
                <a:cs typeface="Verdana" panose="020B0604030504040204" pitchFamily="34" charset="0"/>
              </a:rPr>
              <a:t> </a:t>
            </a:r>
          </a:p>
          <a:p>
            <a:pPr marL="342900" lvl="0" indent="-342900">
              <a:spcAft>
                <a:spcPts val="0"/>
              </a:spcAft>
              <a:buFont typeface="Arial" panose="020B0604020202020204" pitchFamily="34" charset="0"/>
              <a:buChar char="•"/>
            </a:pPr>
            <a:r>
              <a:rPr lang="en-GB" sz="1600" dirty="0" err="1">
                <a:latin typeface="Verdana" panose="020B0604030504040204" pitchFamily="34" charset="0"/>
                <a:ea typeface="Verdana" panose="020B0604030504040204" pitchFamily="34" charset="0"/>
                <a:cs typeface="Verdana" panose="020B0604030504040204" pitchFamily="34" charset="0"/>
              </a:rPr>
              <a:t>Dirección</a:t>
            </a:r>
            <a:r>
              <a:rPr lang="en-GB" sz="1600" dirty="0">
                <a:latin typeface="Verdana" panose="020B0604030504040204" pitchFamily="34" charset="0"/>
                <a:ea typeface="Verdana" panose="020B0604030504040204" pitchFamily="34" charset="0"/>
                <a:cs typeface="Verdana" panose="020B0604030504040204" pitchFamily="34" charset="0"/>
              </a:rPr>
              <a:t> de </a:t>
            </a:r>
            <a:r>
              <a:rPr lang="en-GB" sz="1600" dirty="0" err="1">
                <a:latin typeface="Verdana" panose="020B0604030504040204" pitchFamily="34" charset="0"/>
                <a:ea typeface="Verdana" panose="020B0604030504040204" pitchFamily="34" charset="0"/>
                <a:cs typeface="Verdana" panose="020B0604030504040204" pitchFamily="34" charset="0"/>
              </a:rPr>
              <a:t>presupuestos</a:t>
            </a:r>
            <a:r>
              <a:rPr lang="en-GB" sz="1600" dirty="0">
                <a:latin typeface="Verdana" panose="020B0604030504040204" pitchFamily="34" charset="0"/>
                <a:ea typeface="Verdana" panose="020B0604030504040204" pitchFamily="34" charset="0"/>
                <a:cs typeface="Verdana" panose="020B0604030504040204" pitchFamily="34" charset="0"/>
              </a:rPr>
              <a:t> </a:t>
            </a:r>
            <a:endParaRPr lang="es-CL" sz="1600" dirty="0">
              <a:latin typeface="Verdana" panose="020B0604030504040204" pitchFamily="34" charset="0"/>
              <a:ea typeface="Verdana" panose="020B0604030504040204" pitchFamily="34" charset="0"/>
              <a:cs typeface="Verdana" panose="020B0604030504040204" pitchFamily="34" charset="0"/>
            </a:endParaRPr>
          </a:p>
          <a:p>
            <a:pPr marL="342900" lvl="0" indent="-342900">
              <a:spcAft>
                <a:spcPts val="0"/>
              </a:spcAft>
              <a:buFont typeface="Arial" panose="020B0604020202020204" pitchFamily="34" charset="0"/>
              <a:buChar char="•"/>
            </a:pPr>
            <a:r>
              <a:rPr lang="en-GB" sz="1600" dirty="0" err="1">
                <a:latin typeface="Verdana" panose="020B0604030504040204" pitchFamily="34" charset="0"/>
                <a:ea typeface="Verdana" panose="020B0604030504040204" pitchFamily="34" charset="0"/>
                <a:cs typeface="Verdana" panose="020B0604030504040204" pitchFamily="34" charset="0"/>
              </a:rPr>
              <a:t>Contraloría</a:t>
            </a:r>
            <a:r>
              <a:rPr lang="en-GB" sz="1600" dirty="0">
                <a:latin typeface="Verdana" panose="020B0604030504040204" pitchFamily="34" charset="0"/>
                <a:ea typeface="Verdana" panose="020B0604030504040204" pitchFamily="34" charset="0"/>
                <a:cs typeface="Verdana" panose="020B0604030504040204" pitchFamily="34" charset="0"/>
              </a:rPr>
              <a:t> General de la </a:t>
            </a:r>
            <a:r>
              <a:rPr lang="en-GB" sz="1600" dirty="0" err="1">
                <a:latin typeface="Verdana" panose="020B0604030504040204" pitchFamily="34" charset="0"/>
                <a:ea typeface="Verdana" panose="020B0604030504040204" pitchFamily="34" charset="0"/>
                <a:cs typeface="Verdana" panose="020B0604030504040204" pitchFamily="34" charset="0"/>
              </a:rPr>
              <a:t>República</a:t>
            </a:r>
            <a:r>
              <a:rPr lang="en-GB" sz="1600" dirty="0">
                <a:latin typeface="Verdana" panose="020B0604030504040204" pitchFamily="34" charset="0"/>
                <a:ea typeface="Verdana" panose="020B0604030504040204" pitchFamily="34" charset="0"/>
                <a:cs typeface="Verdana" panose="020B0604030504040204" pitchFamily="34" charset="0"/>
              </a:rPr>
              <a:t>, </a:t>
            </a:r>
            <a:r>
              <a:rPr lang="es-CL" sz="1600" dirty="0">
                <a:latin typeface="Verdana" panose="020B0604030504040204" pitchFamily="34" charset="0"/>
                <a:ea typeface="Verdana" panose="020B0604030504040204" pitchFamily="34" charset="0"/>
                <a:cs typeface="Verdana" panose="020B0604030504040204" pitchFamily="34" charset="0"/>
              </a:rPr>
              <a:t>Consejo de Auditoría Interna General de Gobierno</a:t>
            </a:r>
            <a:r>
              <a:rPr lang="en-GB" sz="1600" dirty="0">
                <a:latin typeface="Verdana" panose="020B0604030504040204" pitchFamily="34" charset="0"/>
                <a:ea typeface="Verdana" panose="020B0604030504040204" pitchFamily="34" charset="0"/>
                <a:cs typeface="Verdana" panose="020B0604030504040204" pitchFamily="34" charset="0"/>
              </a:rPr>
              <a:t> </a:t>
            </a:r>
          </a:p>
          <a:p>
            <a:pPr marL="342900" lvl="0" indent="-342900">
              <a:spcAft>
                <a:spcPts val="0"/>
              </a:spcAft>
              <a:buFont typeface="Arial" panose="020B0604020202020204" pitchFamily="34" charset="0"/>
              <a:buChar char="•"/>
            </a:pPr>
            <a:r>
              <a:rPr lang="en-GB" sz="1600" dirty="0">
                <a:latin typeface="Verdana" panose="020B0604030504040204" pitchFamily="34" charset="0"/>
                <a:ea typeface="Verdana" panose="020B0604030504040204" pitchFamily="34" charset="0"/>
                <a:cs typeface="Verdana" panose="020B0604030504040204" pitchFamily="34" charset="0"/>
              </a:rPr>
              <a:t>Anti-corruption agencies (Transparencia </a:t>
            </a:r>
            <a:r>
              <a:rPr lang="en-GB" sz="1600" dirty="0" err="1">
                <a:latin typeface="Verdana" panose="020B0604030504040204" pitchFamily="34" charset="0"/>
                <a:ea typeface="Verdana" panose="020B0604030504040204" pitchFamily="34" charset="0"/>
                <a:cs typeface="Verdana" panose="020B0604030504040204" pitchFamily="34" charset="0"/>
              </a:rPr>
              <a:t>Internacional</a:t>
            </a:r>
            <a:r>
              <a:rPr lang="en-GB" sz="1600" dirty="0">
                <a:latin typeface="Verdana" panose="020B0604030504040204" pitchFamily="34" charset="0"/>
                <a:ea typeface="Verdana" panose="020B0604030504040204" pitchFamily="34" charset="0"/>
                <a:cs typeface="Verdana" panose="020B0604030504040204" pitchFamily="34" charset="0"/>
              </a:rPr>
              <a:t>)</a:t>
            </a:r>
            <a:endParaRPr lang="es-CL" sz="1600" dirty="0">
              <a:latin typeface="Verdana" panose="020B0604030504040204" pitchFamily="34" charset="0"/>
              <a:ea typeface="Verdana" panose="020B0604030504040204" pitchFamily="34" charset="0"/>
              <a:cs typeface="Verdana" panose="020B0604030504040204" pitchFamily="34" charset="0"/>
            </a:endParaRPr>
          </a:p>
          <a:p>
            <a:pPr marL="342900" lvl="0" indent="-342900">
              <a:spcAft>
                <a:spcPts val="0"/>
              </a:spcAft>
              <a:buFont typeface="Arial" panose="020B0604020202020204" pitchFamily="34" charset="0"/>
              <a:buChar char="•"/>
            </a:pPr>
            <a:r>
              <a:rPr lang="es-MX" sz="1600" dirty="0">
                <a:latin typeface="Verdana" panose="020B0604030504040204" pitchFamily="34" charset="0"/>
                <a:ea typeface="Verdana" panose="020B0604030504040204" pitchFamily="34" charset="0"/>
                <a:cs typeface="Verdana" panose="020B0604030504040204" pitchFamily="34" charset="0"/>
              </a:rPr>
              <a:t>Servicio Civil</a:t>
            </a:r>
            <a:endParaRPr lang="es-CL" sz="1600" dirty="0">
              <a:latin typeface="Verdana" panose="020B0604030504040204" pitchFamily="34" charset="0"/>
              <a:ea typeface="Verdana" panose="020B0604030504040204" pitchFamily="34" charset="0"/>
              <a:cs typeface="Verdana" panose="020B0604030504040204" pitchFamily="34" charset="0"/>
            </a:endParaRPr>
          </a:p>
          <a:p>
            <a:pPr marL="342900" lvl="0" indent="-342900">
              <a:spcAft>
                <a:spcPts val="0"/>
              </a:spcAft>
              <a:buFont typeface="Arial" panose="020B0604020202020204" pitchFamily="34" charset="0"/>
              <a:buChar char="•"/>
            </a:pPr>
            <a:r>
              <a:rPr lang="en-GB" sz="1600" dirty="0">
                <a:latin typeface="Verdana" panose="020B0604030504040204" pitchFamily="34" charset="0"/>
                <a:ea typeface="Verdana" panose="020B0604030504040204" pitchFamily="34" charset="0"/>
                <a:cs typeface="Verdana" panose="020B0604030504040204" pitchFamily="34" charset="0"/>
              </a:rPr>
              <a:t>Representatives of private sector </a:t>
            </a:r>
            <a:endParaRPr lang="es-CL" sz="1600" dirty="0">
              <a:latin typeface="Verdana" panose="020B0604030504040204" pitchFamily="34" charset="0"/>
              <a:ea typeface="Verdana" panose="020B0604030504040204" pitchFamily="34" charset="0"/>
              <a:cs typeface="Verdana" panose="020B0604030504040204" pitchFamily="34" charset="0"/>
            </a:endParaRPr>
          </a:p>
          <a:p>
            <a:pPr marL="342900" lvl="0" indent="-342900">
              <a:spcAft>
                <a:spcPts val="0"/>
              </a:spcAft>
              <a:buFont typeface="Arial" panose="020B0604020202020204" pitchFamily="34" charset="0"/>
              <a:buChar char="•"/>
            </a:pPr>
            <a:r>
              <a:rPr lang="en-GB" sz="1600" dirty="0">
                <a:latin typeface="Verdana" panose="020B0604030504040204" pitchFamily="34" charset="0"/>
                <a:ea typeface="Verdana" panose="020B0604030504040204" pitchFamily="34" charset="0"/>
                <a:cs typeface="Verdana" panose="020B0604030504040204" pitchFamily="34" charset="0"/>
              </a:rPr>
              <a:t>Representatives of civil society</a:t>
            </a:r>
            <a:endParaRPr lang="es-CL" sz="1600" dirty="0">
              <a:latin typeface="Verdana" panose="020B0604030504040204" pitchFamily="34" charset="0"/>
              <a:ea typeface="Verdana" panose="020B0604030504040204" pitchFamily="34" charset="0"/>
              <a:cs typeface="Verdana" panose="020B0604030504040204" pitchFamily="34" charset="0"/>
            </a:endParaRPr>
          </a:p>
          <a:p>
            <a:pPr marL="342900" lvl="0" indent="-342900">
              <a:spcAft>
                <a:spcPts val="0"/>
              </a:spcAft>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Universities </a:t>
            </a:r>
          </a:p>
          <a:p>
            <a:pPr marL="342900" lvl="0" indent="-342900">
              <a:spcAft>
                <a:spcPts val="0"/>
              </a:spcAft>
              <a:buFont typeface="Arial" panose="020B0604020202020204" pitchFamily="34" charset="0"/>
              <a:buChar char="•"/>
            </a:pPr>
            <a:r>
              <a:rPr lang="en-GB" sz="1600" dirty="0">
                <a:latin typeface="Verdana" panose="020B0604030504040204" pitchFamily="34" charset="0"/>
                <a:ea typeface="Verdana" panose="020B0604030504040204" pitchFamily="34" charset="0"/>
                <a:cs typeface="Verdana" panose="020B0604030504040204" pitchFamily="34" charset="0"/>
              </a:rPr>
              <a:t>Media</a:t>
            </a:r>
            <a:endParaRPr lang="es-CL" sz="1600" dirty="0">
              <a:latin typeface="Verdana" panose="020B0604030504040204" pitchFamily="34" charset="0"/>
              <a:ea typeface="Verdana" panose="020B0604030504040204" pitchFamily="34" charset="0"/>
              <a:cs typeface="Verdana" panose="020B0604030504040204" pitchFamily="34" charset="0"/>
            </a:endParaRPr>
          </a:p>
        </p:txBody>
      </p:sp>
      <p:cxnSp>
        <p:nvCxnSpPr>
          <p:cNvPr id="8" name="Conector recto 7"/>
          <p:cNvCxnSpPr/>
          <p:nvPr/>
        </p:nvCxnSpPr>
        <p:spPr>
          <a:xfrm>
            <a:off x="5023692" y="2292381"/>
            <a:ext cx="0" cy="361266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2745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p:cNvSpPr txBox="1"/>
          <p:nvPr/>
        </p:nvSpPr>
        <p:spPr>
          <a:xfrm>
            <a:off x="213725" y="381198"/>
            <a:ext cx="6321546" cy="1569660"/>
          </a:xfrm>
          <a:prstGeom prst="rect">
            <a:avLst/>
          </a:prstGeom>
          <a:noFill/>
        </p:spPr>
        <p:txBody>
          <a:bodyPr wrap="square" rtlCol="0">
            <a:spAutoFit/>
          </a:bodyPr>
          <a:lstStyle/>
          <a:p>
            <a:r>
              <a:rPr lang="en-US" sz="3200" dirty="0">
                <a:solidFill>
                  <a:srgbClr val="4F81BD"/>
                </a:solidFill>
                <a:latin typeface="Verdana" panose="020B0604030504040204" pitchFamily="34" charset="0"/>
                <a:ea typeface="Verdana" panose="020B0604030504040204" pitchFamily="34" charset="0"/>
                <a:cs typeface="Verdana" panose="020B0604030504040204" pitchFamily="34" charset="0"/>
              </a:rPr>
              <a:t>OECD / DAC RESULTS:</a:t>
            </a:r>
          </a:p>
          <a:p>
            <a:r>
              <a:rPr lang="en-US" sz="3200" dirty="0">
                <a:solidFill>
                  <a:srgbClr val="4F81BD"/>
                </a:solidFill>
                <a:latin typeface="Verdana" panose="020B0604030504040204" pitchFamily="34" charset="0"/>
                <a:ea typeface="Verdana" panose="020B0604030504040204" pitchFamily="34" charset="0"/>
                <a:cs typeface="Verdana" panose="020B0604030504040204" pitchFamily="34" charset="0"/>
              </a:rPr>
              <a:t>Broad Institutional View</a:t>
            </a:r>
          </a:p>
          <a:p>
            <a:r>
              <a:rPr lang="en-US" sz="3200" dirty="0">
                <a:solidFill>
                  <a:srgbClr val="4F81BD"/>
                </a:solidFill>
                <a:latin typeface="Verdana" panose="020B0604030504040204" pitchFamily="34" charset="0"/>
                <a:ea typeface="Verdana" panose="020B0604030504040204" pitchFamily="34" charset="0"/>
                <a:cs typeface="Verdana" panose="020B0604030504040204" pitchFamily="34" charset="0"/>
              </a:rPr>
              <a:t>of the System</a:t>
            </a:r>
          </a:p>
        </p:txBody>
      </p:sp>
      <p:graphicFrame>
        <p:nvGraphicFramePr>
          <p:cNvPr id="10" name="Tabla 9"/>
          <p:cNvGraphicFramePr>
            <a:graphicFrameLocks noGrp="1"/>
          </p:cNvGraphicFramePr>
          <p:nvPr>
            <p:extLst>
              <p:ext uri="{D42A27DB-BD31-4B8C-83A1-F6EECF244321}">
                <p14:modId xmlns:p14="http://schemas.microsoft.com/office/powerpoint/2010/main" val="3853354958"/>
              </p:ext>
            </p:extLst>
          </p:nvPr>
        </p:nvGraphicFramePr>
        <p:xfrm>
          <a:off x="327276" y="4531311"/>
          <a:ext cx="4694311" cy="1114425"/>
        </p:xfrm>
        <a:graphic>
          <a:graphicData uri="http://schemas.openxmlformats.org/drawingml/2006/table">
            <a:tbl>
              <a:tblPr>
                <a:tableStyleId>{9D7B26C5-4107-4FEC-AEDC-1716B250A1EF}</a:tableStyleId>
              </a:tblPr>
              <a:tblGrid>
                <a:gridCol w="3264608">
                  <a:extLst>
                    <a:ext uri="{9D8B030D-6E8A-4147-A177-3AD203B41FA5}">
                      <a16:colId xmlns:a16="http://schemas.microsoft.com/office/drawing/2014/main" val="20000"/>
                    </a:ext>
                  </a:extLst>
                </a:gridCol>
                <a:gridCol w="1429703">
                  <a:extLst>
                    <a:ext uri="{9D8B030D-6E8A-4147-A177-3AD203B41FA5}">
                      <a16:colId xmlns:a16="http://schemas.microsoft.com/office/drawing/2014/main" val="20001"/>
                    </a:ext>
                  </a:extLst>
                </a:gridCol>
              </a:tblGrid>
              <a:tr h="190500">
                <a:tc>
                  <a:txBody>
                    <a:bodyPr/>
                    <a:lstStyle/>
                    <a:p>
                      <a:pPr algn="l" fontAlgn="ctr"/>
                      <a:r>
                        <a:rPr lang="en-US" sz="1400" u="none" strike="noStrike" noProof="0" dirty="0">
                          <a:solidFill>
                            <a:schemeClr val="tx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rPr>
                        <a:t>Dimension</a:t>
                      </a:r>
                      <a:endParaRPr lang="en-US" sz="1400" b="0" i="0" u="none" strike="noStrike" noProof="0" dirty="0">
                        <a:solidFill>
                          <a:schemeClr val="tx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tc>
                <a:tc>
                  <a:txBody>
                    <a:bodyPr/>
                    <a:lstStyle/>
                    <a:p>
                      <a:pPr algn="ctr" fontAlgn="ctr"/>
                      <a:r>
                        <a:rPr lang="en-US" sz="1400" u="none" strike="noStrike" noProof="0" dirty="0">
                          <a:solidFill>
                            <a:schemeClr val="tx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rPr>
                        <a:t>Observed level</a:t>
                      </a:r>
                      <a:endParaRPr lang="en-US" sz="1400" b="0" i="0" u="none" strike="noStrike" noProof="0" dirty="0">
                        <a:solidFill>
                          <a:schemeClr val="tx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tc>
                <a:extLst>
                  <a:ext uri="{0D108BD9-81ED-4DB2-BD59-A6C34878D82A}">
                    <a16:rowId xmlns:a16="http://schemas.microsoft.com/office/drawing/2014/main" val="10000"/>
                  </a:ext>
                </a:extLst>
              </a:tr>
              <a:tr h="190500">
                <a:tc>
                  <a:txBody>
                    <a:bodyPr/>
                    <a:lstStyle/>
                    <a:p>
                      <a:pPr algn="l" fontAlgn="ctr"/>
                      <a:r>
                        <a:rPr lang="en-US" sz="1400" u="none" strike="noStrike" noProof="0" dirty="0">
                          <a:solidFill>
                            <a:schemeClr val="tx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rPr>
                        <a:t>Legal and regulatory Framework</a:t>
                      </a:r>
                      <a:endParaRPr lang="en-US" sz="1400" b="0" i="0" u="none" strike="noStrike" noProof="0" dirty="0">
                        <a:solidFill>
                          <a:schemeClr val="tx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tc>
                <a:tc>
                  <a:txBody>
                    <a:bodyPr/>
                    <a:lstStyle/>
                    <a:p>
                      <a:pPr algn="ctr" fontAlgn="ctr"/>
                      <a:r>
                        <a:rPr lang="en-US" sz="1400" u="none" strike="noStrike" noProof="0" dirty="0">
                          <a:solidFill>
                            <a:schemeClr val="tx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rPr>
                        <a:t>2.5</a:t>
                      </a:r>
                      <a:endParaRPr lang="en-US" sz="1400" b="0" i="0" u="none" strike="noStrike" noProof="0" dirty="0">
                        <a:solidFill>
                          <a:schemeClr val="tx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tc>
                <a:extLst>
                  <a:ext uri="{0D108BD9-81ED-4DB2-BD59-A6C34878D82A}">
                    <a16:rowId xmlns:a16="http://schemas.microsoft.com/office/drawing/2014/main" val="10001"/>
                  </a:ext>
                </a:extLst>
              </a:tr>
              <a:tr h="190500">
                <a:tc>
                  <a:txBody>
                    <a:bodyPr/>
                    <a:lstStyle/>
                    <a:p>
                      <a:pPr algn="l" fontAlgn="ctr"/>
                      <a:r>
                        <a:rPr lang="en-US" sz="1400" u="none" strike="noStrike" noProof="0" dirty="0">
                          <a:solidFill>
                            <a:schemeClr val="tx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rPr>
                        <a:t>Institutional Framework</a:t>
                      </a:r>
                      <a:endParaRPr lang="en-US" sz="1400" b="0" i="0" u="none" strike="noStrike" noProof="0" dirty="0">
                        <a:solidFill>
                          <a:schemeClr val="tx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tc>
                <a:tc>
                  <a:txBody>
                    <a:bodyPr/>
                    <a:lstStyle/>
                    <a:p>
                      <a:pPr algn="ctr" fontAlgn="ctr"/>
                      <a:r>
                        <a:rPr lang="en-US" sz="1400" u="none" strike="noStrike" noProof="0" dirty="0">
                          <a:solidFill>
                            <a:schemeClr val="tx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rPr>
                        <a:t>2.9</a:t>
                      </a:r>
                      <a:endParaRPr lang="en-US" sz="1400" b="0" i="0" u="none" strike="noStrike" noProof="0" dirty="0">
                        <a:solidFill>
                          <a:schemeClr val="tx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tc>
                <a:extLst>
                  <a:ext uri="{0D108BD9-81ED-4DB2-BD59-A6C34878D82A}">
                    <a16:rowId xmlns:a16="http://schemas.microsoft.com/office/drawing/2014/main" val="10002"/>
                  </a:ext>
                </a:extLst>
              </a:tr>
              <a:tr h="190500">
                <a:tc>
                  <a:txBody>
                    <a:bodyPr/>
                    <a:lstStyle/>
                    <a:p>
                      <a:pPr algn="l" fontAlgn="ctr"/>
                      <a:r>
                        <a:rPr lang="en-US" sz="1400" u="none" strike="noStrike" noProof="0" dirty="0">
                          <a:solidFill>
                            <a:schemeClr val="tx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rPr>
                        <a:t>Market practices</a:t>
                      </a:r>
                      <a:endParaRPr lang="en-US" sz="1400" b="0" i="0" u="none" strike="noStrike" noProof="0" dirty="0">
                        <a:solidFill>
                          <a:schemeClr val="tx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tc>
                <a:tc>
                  <a:txBody>
                    <a:bodyPr/>
                    <a:lstStyle/>
                    <a:p>
                      <a:pPr algn="ctr" fontAlgn="ctr"/>
                      <a:r>
                        <a:rPr lang="en-US" sz="1400" u="none" strike="noStrike" noProof="0" dirty="0">
                          <a:solidFill>
                            <a:schemeClr val="tx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rPr>
                        <a:t>2.8</a:t>
                      </a:r>
                      <a:endParaRPr lang="en-US" sz="1400" b="0" i="0" u="none" strike="noStrike" noProof="0" dirty="0">
                        <a:solidFill>
                          <a:schemeClr val="tx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tc>
                <a:extLst>
                  <a:ext uri="{0D108BD9-81ED-4DB2-BD59-A6C34878D82A}">
                    <a16:rowId xmlns:a16="http://schemas.microsoft.com/office/drawing/2014/main" val="10003"/>
                  </a:ext>
                </a:extLst>
              </a:tr>
              <a:tr h="190500">
                <a:tc>
                  <a:txBody>
                    <a:bodyPr/>
                    <a:lstStyle/>
                    <a:p>
                      <a:pPr algn="l" fontAlgn="ctr"/>
                      <a:r>
                        <a:rPr lang="en-US" sz="1400" u="none" strike="noStrike" noProof="0" dirty="0">
                          <a:solidFill>
                            <a:schemeClr val="tx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rPr>
                        <a:t>Integrity and Transparency</a:t>
                      </a:r>
                      <a:endParaRPr lang="en-US" sz="1400" b="0" i="0" u="none" strike="noStrike" noProof="0" dirty="0">
                        <a:solidFill>
                          <a:schemeClr val="tx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tc>
                <a:tc>
                  <a:txBody>
                    <a:bodyPr/>
                    <a:lstStyle/>
                    <a:p>
                      <a:pPr algn="ctr" fontAlgn="ctr"/>
                      <a:r>
                        <a:rPr lang="en-US" sz="1400" u="none" strike="noStrike" noProof="0" dirty="0">
                          <a:solidFill>
                            <a:schemeClr val="tx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rPr>
                        <a:t>2.7</a:t>
                      </a:r>
                      <a:endParaRPr lang="en-US" sz="1400" b="0" i="0" u="none" strike="noStrike" noProof="0" dirty="0">
                        <a:solidFill>
                          <a:schemeClr val="tx1">
                            <a:lumMod val="75000"/>
                            <a:lumOff val="25000"/>
                          </a:schemeClr>
                        </a:solidFill>
                        <a:effectLst/>
                        <a:latin typeface="Verdana" panose="020B0604030504040204" pitchFamily="34" charset="0"/>
                        <a:ea typeface="Verdana" panose="020B0604030504040204" pitchFamily="34" charset="0"/>
                        <a:cs typeface="Verdana" panose="020B0604030504040204" pitchFamily="34" charset="0"/>
                      </a:endParaRPr>
                    </a:p>
                  </a:txBody>
                  <a:tcPr marL="9525" marR="9525" marT="9525" marB="0" anchor="ctr"/>
                </a:tc>
                <a:extLst>
                  <a:ext uri="{0D108BD9-81ED-4DB2-BD59-A6C34878D82A}">
                    <a16:rowId xmlns:a16="http://schemas.microsoft.com/office/drawing/2014/main" val="10004"/>
                  </a:ext>
                </a:extLst>
              </a:tr>
            </a:tbl>
          </a:graphicData>
        </a:graphic>
      </p:graphicFrame>
      <p:sp>
        <p:nvSpPr>
          <p:cNvPr id="11" name="Rectángulo 10"/>
          <p:cNvSpPr/>
          <p:nvPr/>
        </p:nvSpPr>
        <p:spPr>
          <a:xfrm>
            <a:off x="213725" y="2199537"/>
            <a:ext cx="4807862" cy="2062103"/>
          </a:xfrm>
          <a:prstGeom prst="rect">
            <a:avLst/>
          </a:prstGeom>
        </p:spPr>
        <p:txBody>
          <a:bodyPr wrap="square">
            <a:spAutoFit/>
          </a:bodyPr>
          <a:lstStyle/>
          <a:p>
            <a:r>
              <a:rPr lang="en-US" sz="16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Results were near the optimum, specially in institutional framework.</a:t>
            </a:r>
          </a:p>
          <a:p>
            <a:endParaRPr lang="en-US" sz="16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r>
              <a:rPr lang="en-US" sz="16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The dimension with the </a:t>
            </a:r>
            <a:r>
              <a:rPr lang="en-US" sz="16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most prominent GAP</a:t>
            </a:r>
            <a:r>
              <a:rPr lang="en-US" sz="16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was </a:t>
            </a:r>
            <a:r>
              <a:rPr lang="en-US" sz="16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Legal and Regulatory</a:t>
            </a:r>
            <a:r>
              <a:rPr lang="en-US" sz="16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were the mission which assessed the system note the</a:t>
            </a:r>
            <a:r>
              <a:rPr lang="en-US" sz="1600" dirty="0">
                <a:latin typeface="Verdana" panose="020B0604030504040204" pitchFamily="34" charset="0"/>
                <a:ea typeface="Verdana" panose="020B0604030504040204" pitchFamily="34" charset="0"/>
                <a:cs typeface="Verdana" panose="020B0604030504040204" pitchFamily="34" charset="0"/>
              </a:rPr>
              <a:t> </a:t>
            </a:r>
            <a:r>
              <a:rPr lang="en-US" sz="16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dissimilarity of norms between goods and services, and public works</a:t>
            </a:r>
            <a:r>
              <a:rPr lang="en-US" sz="16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a:t>
            </a:r>
          </a:p>
        </p:txBody>
      </p:sp>
      <p:pic>
        <p:nvPicPr>
          <p:cNvPr id="2" name="Imagen 1"/>
          <p:cNvPicPr>
            <a:picLocks noChangeAspect="1"/>
          </p:cNvPicPr>
          <p:nvPr/>
        </p:nvPicPr>
        <p:blipFill rotWithShape="1">
          <a:blip r:embed="rId3">
            <a:extLst>
              <a:ext uri="{28A0092B-C50C-407E-A947-70E740481C1C}">
                <a14:useLocalDpi xmlns:a14="http://schemas.microsoft.com/office/drawing/2010/main" val="0"/>
              </a:ext>
            </a:extLst>
          </a:blip>
          <a:srcRect l="11951" t="4035" r="12035" b="3142"/>
          <a:stretch/>
        </p:blipFill>
        <p:spPr>
          <a:xfrm>
            <a:off x="5332162" y="1001988"/>
            <a:ext cx="6114361" cy="4767987"/>
          </a:xfrm>
          <a:prstGeom prst="rect">
            <a:avLst/>
          </a:prstGeom>
        </p:spPr>
      </p:pic>
    </p:spTree>
    <p:extLst>
      <p:ext uri="{BB962C8B-B14F-4D97-AF65-F5344CB8AC3E}">
        <p14:creationId xmlns:p14="http://schemas.microsoft.com/office/powerpoint/2010/main" val="3726804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p:cNvSpPr txBox="1"/>
          <p:nvPr/>
        </p:nvSpPr>
        <p:spPr>
          <a:xfrm>
            <a:off x="213725" y="381198"/>
            <a:ext cx="6321546" cy="1569660"/>
          </a:xfrm>
          <a:prstGeom prst="rect">
            <a:avLst/>
          </a:prstGeom>
          <a:noFill/>
        </p:spPr>
        <p:txBody>
          <a:bodyPr wrap="square" rtlCol="0">
            <a:spAutoFit/>
          </a:bodyPr>
          <a:lstStyle/>
          <a:p>
            <a:r>
              <a:rPr lang="en-US" sz="3200" dirty="0">
                <a:solidFill>
                  <a:srgbClr val="4F81BD"/>
                </a:solidFill>
                <a:latin typeface="Verdana" panose="020B0604030504040204" pitchFamily="34" charset="0"/>
                <a:ea typeface="Verdana" panose="020B0604030504040204" pitchFamily="34" charset="0"/>
                <a:cs typeface="Verdana" panose="020B0604030504040204" pitchFamily="34" charset="0"/>
              </a:rPr>
              <a:t>OECD / DAC RESULTS:</a:t>
            </a:r>
          </a:p>
          <a:p>
            <a:r>
              <a:rPr lang="en-US" sz="3200" dirty="0">
                <a:solidFill>
                  <a:srgbClr val="4F81BD"/>
                </a:solidFill>
                <a:latin typeface="Verdana" panose="020B0604030504040204" pitchFamily="34" charset="0"/>
                <a:ea typeface="Verdana" panose="020B0604030504040204" pitchFamily="34" charset="0"/>
                <a:cs typeface="Verdana" panose="020B0604030504040204" pitchFamily="34" charset="0"/>
              </a:rPr>
              <a:t>Broad Institutional View</a:t>
            </a:r>
          </a:p>
          <a:p>
            <a:r>
              <a:rPr lang="en-US" sz="3200" dirty="0">
                <a:solidFill>
                  <a:srgbClr val="4F81BD"/>
                </a:solidFill>
                <a:latin typeface="Verdana" panose="020B0604030504040204" pitchFamily="34" charset="0"/>
                <a:ea typeface="Verdana" panose="020B0604030504040204" pitchFamily="34" charset="0"/>
                <a:cs typeface="Verdana" panose="020B0604030504040204" pitchFamily="34" charset="0"/>
              </a:rPr>
              <a:t>of the System</a:t>
            </a:r>
          </a:p>
        </p:txBody>
      </p:sp>
      <p:sp>
        <p:nvSpPr>
          <p:cNvPr id="11" name="Rectángulo 10"/>
          <p:cNvSpPr/>
          <p:nvPr/>
        </p:nvSpPr>
        <p:spPr>
          <a:xfrm>
            <a:off x="213724" y="2199537"/>
            <a:ext cx="11651441" cy="3046988"/>
          </a:xfrm>
          <a:prstGeom prst="rect">
            <a:avLst/>
          </a:prstGeom>
        </p:spPr>
        <p:txBody>
          <a:bodyPr wrap="square">
            <a:spAutoFit/>
          </a:bodyPr>
          <a:lstStyle/>
          <a:p>
            <a:r>
              <a:rPr lang="en-US" sz="16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Some thoughts in regard to the methodology:</a:t>
            </a:r>
          </a:p>
          <a:p>
            <a:pPr marL="285750" indent="-285750">
              <a:buFont typeface="Arial" panose="020B0604020202020204" pitchFamily="34" charset="0"/>
              <a:buChar char="•"/>
            </a:pPr>
            <a:endParaRPr lang="en-US" sz="16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6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The Methodology consisted in a deep institutional understanding of the National System, but was not appropriate to engage in reform all the relevant parties:</a:t>
            </a:r>
          </a:p>
          <a:p>
            <a:pPr marL="742950" lvl="1" indent="-285750">
              <a:buFont typeface="Arial" panose="020B0604020202020204" pitchFamily="34" charset="0"/>
              <a:buChar char="•"/>
            </a:pPr>
            <a:r>
              <a:rPr lang="en-US" sz="16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Results were fundamental in order to keep the track to lever the competition, the openness of the system and the idea of achieving “full transparency”.</a:t>
            </a:r>
          </a:p>
          <a:p>
            <a:pPr marL="742950" lvl="1" indent="-285750">
              <a:buFont typeface="Arial" panose="020B0604020202020204" pitchFamily="34" charset="0"/>
              <a:buChar char="•"/>
            </a:pPr>
            <a:r>
              <a:rPr lang="en-US" sz="16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Nevertheless that track (increases in: competition, openness and transparency) was already decided before the assessment!</a:t>
            </a:r>
          </a:p>
          <a:p>
            <a:pPr marL="285750" indent="-285750">
              <a:buFont typeface="Arial" panose="020B0604020202020204" pitchFamily="34" charset="0"/>
              <a:buChar char="•"/>
            </a:pPr>
            <a:endParaRPr lang="en-US" sz="16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6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The application of the methodology (unlike the MAPS under current consultation) didn’t account for the origin of the assessment (e.g., a donor requirement OR due to the country's need to implement reforms):</a:t>
            </a:r>
          </a:p>
          <a:p>
            <a:pPr marL="742950" lvl="1" indent="-285750">
              <a:buFont typeface="Arial" panose="020B0604020202020204" pitchFamily="34" charset="0"/>
              <a:buChar char="•"/>
            </a:pPr>
            <a:r>
              <a:rPr lang="en-US" sz="16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Hence, several recommendations didn’t find the optimum “soil” to cause the required reform</a:t>
            </a:r>
          </a:p>
        </p:txBody>
      </p:sp>
      <p:sp>
        <p:nvSpPr>
          <p:cNvPr id="3" name="Elipse 2"/>
          <p:cNvSpPr/>
          <p:nvPr/>
        </p:nvSpPr>
        <p:spPr>
          <a:xfrm>
            <a:off x="268808" y="2765234"/>
            <a:ext cx="154236" cy="154236"/>
          </a:xfrm>
          <a:prstGeom prst="ellipse">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L"/>
          </a:p>
        </p:txBody>
      </p:sp>
      <p:sp>
        <p:nvSpPr>
          <p:cNvPr id="8" name="Elipse 7"/>
          <p:cNvSpPr/>
          <p:nvPr/>
        </p:nvSpPr>
        <p:spPr>
          <a:xfrm>
            <a:off x="268808" y="4516916"/>
            <a:ext cx="154236" cy="154236"/>
          </a:xfrm>
          <a:prstGeom prst="ellipse">
            <a:avLst/>
          </a:prstGeom>
          <a:solidFill>
            <a:srgbClr val="0070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22396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ítulo 1"/>
          <p:cNvSpPr txBox="1">
            <a:spLocks/>
          </p:cNvSpPr>
          <p:nvPr/>
        </p:nvSpPr>
        <p:spPr>
          <a:xfrm>
            <a:off x="520147" y="2476710"/>
            <a:ext cx="10810005" cy="1328034"/>
          </a:xfrm>
          <a:prstGeom prst="rect">
            <a:avLst/>
          </a:prstGeom>
        </p:spPr>
        <p:txBody>
          <a:bodyPr vert="horz" lIns="91440" tIns="45720" rIns="91440" bIns="45720" rtlCol="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chemeClr val="bg1"/>
                </a:solidFill>
                <a:latin typeface="Verdana" panose="020B0604030504040204" pitchFamily="34" charset="0"/>
                <a:ea typeface="Verdana" panose="020B0604030504040204" pitchFamily="34" charset="0"/>
                <a:cs typeface="Verdana" panose="020B0604030504040204" pitchFamily="34" charset="0"/>
              </a:rPr>
              <a:t>II. Impact Program Evaluation</a:t>
            </a:r>
          </a:p>
          <a:p>
            <a:r>
              <a:rPr lang="en-US" sz="3600" b="1" dirty="0">
                <a:solidFill>
                  <a:schemeClr val="bg1"/>
                </a:solidFill>
                <a:latin typeface="Verdana" panose="020B0604030504040204" pitchFamily="34" charset="0"/>
                <a:ea typeface="Verdana" panose="020B0604030504040204" pitchFamily="34" charset="0"/>
                <a:cs typeface="Verdana" panose="020B0604030504040204" pitchFamily="34" charset="0"/>
              </a:rPr>
              <a:t>By Ministry of Finance</a:t>
            </a:r>
          </a:p>
        </p:txBody>
      </p:sp>
    </p:spTree>
    <p:extLst>
      <p:ext uri="{BB962C8B-B14F-4D97-AF65-F5344CB8AC3E}">
        <p14:creationId xmlns:p14="http://schemas.microsoft.com/office/powerpoint/2010/main" val="3941353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p:cNvSpPr txBox="1"/>
          <p:nvPr/>
        </p:nvSpPr>
        <p:spPr>
          <a:xfrm>
            <a:off x="213725" y="381198"/>
            <a:ext cx="8511634" cy="1077218"/>
          </a:xfrm>
          <a:prstGeom prst="rect">
            <a:avLst/>
          </a:prstGeom>
          <a:noFill/>
        </p:spPr>
        <p:txBody>
          <a:bodyPr wrap="square" rtlCol="0">
            <a:spAutoFit/>
          </a:bodyPr>
          <a:lstStyle/>
          <a:p>
            <a:r>
              <a:rPr lang="en-US" sz="3200" dirty="0">
                <a:solidFill>
                  <a:srgbClr val="4F81BD"/>
                </a:solidFill>
                <a:latin typeface="Verdana" panose="020B0604030504040204" pitchFamily="34" charset="0"/>
                <a:ea typeface="Verdana" panose="020B0604030504040204" pitchFamily="34" charset="0"/>
                <a:cs typeface="Verdana" panose="020B0604030504040204" pitchFamily="34" charset="0"/>
              </a:rPr>
              <a:t>Impact Program Evaluation:</a:t>
            </a:r>
          </a:p>
          <a:p>
            <a:r>
              <a:rPr lang="en-US" sz="3200" dirty="0">
                <a:solidFill>
                  <a:srgbClr val="4F81BD"/>
                </a:solidFill>
                <a:latin typeface="Verdana" panose="020B0604030504040204" pitchFamily="34" charset="0"/>
                <a:ea typeface="Verdana" panose="020B0604030504040204" pitchFamily="34" charset="0"/>
                <a:cs typeface="Verdana" panose="020B0604030504040204" pitchFamily="34" charset="0"/>
              </a:rPr>
              <a:t>By Ministry of Finance</a:t>
            </a:r>
          </a:p>
        </p:txBody>
      </p:sp>
      <p:sp>
        <p:nvSpPr>
          <p:cNvPr id="11" name="Rectángulo 10"/>
          <p:cNvSpPr/>
          <p:nvPr/>
        </p:nvSpPr>
        <p:spPr>
          <a:xfrm>
            <a:off x="213725" y="1924115"/>
            <a:ext cx="4126921" cy="2554545"/>
          </a:xfrm>
          <a:prstGeom prst="rect">
            <a:avLst/>
          </a:prstGeom>
        </p:spPr>
        <p:txBody>
          <a:bodyPr wrap="square">
            <a:spAutoFit/>
          </a:bodyPr>
          <a:lstStyle/>
          <a:p>
            <a:r>
              <a:rPr lang="en-US" sz="1600"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rPr>
              <a:t>The aim was to determine if </a:t>
            </a:r>
            <a:r>
              <a:rPr lang="en-US" sz="1600" dirty="0" err="1">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rPr>
              <a:t>ChileCompra's</a:t>
            </a:r>
            <a:r>
              <a:rPr lang="en-US" sz="1600"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rPr>
              <a:t> mission and strategic objectives are conducive to reducing market failures.</a:t>
            </a:r>
          </a:p>
          <a:p>
            <a:endParaRPr lang="en-US" sz="1600"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endParaRPr>
          </a:p>
          <a:p>
            <a:r>
              <a:rPr lang="en-US" sz="1600" b="1" dirty="0">
                <a:solidFill>
                  <a:srgbClr val="0070C0"/>
                </a:solidFill>
                <a:latin typeface="Verdana" panose="020B0604030504040204" pitchFamily="34" charset="0"/>
                <a:ea typeface="Verdana" panose="020B0604030504040204" pitchFamily="34" charset="0"/>
                <a:cs typeface="Verdana" panose="020B0604030504040204" pitchFamily="34" charset="0"/>
              </a:rPr>
              <a:t>The following are the most relevant market failures in the field of public procurement. Transaction Costs:</a:t>
            </a:r>
          </a:p>
          <a:p>
            <a:endParaRPr lang="en-US" sz="1600"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endParaRPr>
          </a:p>
        </p:txBody>
      </p:sp>
      <p:sp>
        <p:nvSpPr>
          <p:cNvPr id="9" name="Rectángulo 8"/>
          <p:cNvSpPr/>
          <p:nvPr/>
        </p:nvSpPr>
        <p:spPr>
          <a:xfrm>
            <a:off x="4469541" y="1898244"/>
            <a:ext cx="7384607" cy="4016484"/>
          </a:xfrm>
          <a:prstGeom prst="rect">
            <a:avLst/>
          </a:prstGeom>
        </p:spPr>
        <p:txBody>
          <a:bodyPr wrap="square">
            <a:spAutoFit/>
          </a:bodyPr>
          <a:lstStyle/>
          <a:p>
            <a:r>
              <a:rPr lang="en-US" sz="1500" b="1" dirty="0">
                <a:solidFill>
                  <a:srgbClr val="0070C0"/>
                </a:solidFill>
                <a:latin typeface="Verdana" panose="020B0604030504040204" pitchFamily="34" charset="0"/>
                <a:ea typeface="Verdana" panose="020B0604030504040204" pitchFamily="34" charset="0"/>
                <a:cs typeface="Verdana" panose="020B0604030504040204" pitchFamily="34" charset="0"/>
              </a:rPr>
              <a:t>1. Search costs: </a:t>
            </a:r>
            <a:r>
              <a:rPr lang="en-US" sz="1500"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rPr>
              <a:t>the time and all costs associated with a buyer matching a seller. In underdeveloped industries, these costs can become an important component of the total cost of the good or service, especially considering that Chile is a country of more than 4,300 kilometers in length.</a:t>
            </a:r>
          </a:p>
          <a:p>
            <a:endParaRPr lang="en-US" sz="1500"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endParaRPr>
          </a:p>
          <a:p>
            <a:r>
              <a:rPr lang="en-US" sz="1500" b="1" dirty="0">
                <a:solidFill>
                  <a:srgbClr val="0070C0"/>
                </a:solidFill>
                <a:latin typeface="Verdana" panose="020B0604030504040204" pitchFamily="34" charset="0"/>
                <a:ea typeface="Verdana" panose="020B0604030504040204" pitchFamily="34" charset="0"/>
                <a:cs typeface="Verdana" panose="020B0604030504040204" pitchFamily="34" charset="0"/>
              </a:rPr>
              <a:t>2. Negotiation costs: </a:t>
            </a:r>
            <a:r>
              <a:rPr lang="en-US" sz="1500"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rPr>
              <a:t>Negotiations are expensive because they may involve long periods of price haggling, questions of the state of the good or quality of service, incentives to conceal information, disagreements, the exercise of a dominant position, etc.</a:t>
            </a:r>
          </a:p>
          <a:p>
            <a:endParaRPr lang="en-US" sz="1500"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endParaRPr>
          </a:p>
          <a:p>
            <a:r>
              <a:rPr lang="en-US" sz="1500" b="1" dirty="0">
                <a:solidFill>
                  <a:srgbClr val="0070C0"/>
                </a:solidFill>
                <a:latin typeface="Verdana" panose="020B0604030504040204" pitchFamily="34" charset="0"/>
                <a:ea typeface="Verdana" panose="020B0604030504040204" pitchFamily="34" charset="0"/>
                <a:cs typeface="Verdana" panose="020B0604030504040204" pitchFamily="34" charset="0"/>
              </a:rPr>
              <a:t>3. Implementation costs: </a:t>
            </a:r>
            <a:r>
              <a:rPr lang="en-US" sz="1500"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rPr>
              <a:t>in this case, it can be associated with the cost of each state's distribution in the implementation of a platform or a procurement system (not necessarily electronic). When these costs are very high, some transactions may stop happening. ChileCompra generates efficiencies both through economies of scale and through the reduction of duplication of activities.</a:t>
            </a:r>
          </a:p>
        </p:txBody>
      </p:sp>
      <p:cxnSp>
        <p:nvCxnSpPr>
          <p:cNvPr id="10" name="Conector recto 9"/>
          <p:cNvCxnSpPr/>
          <p:nvPr/>
        </p:nvCxnSpPr>
        <p:spPr>
          <a:xfrm>
            <a:off x="4252511" y="1983908"/>
            <a:ext cx="0" cy="405333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033860"/>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10377</TotalTime>
  <Words>1598</Words>
  <Application>Microsoft Office PowerPoint</Application>
  <PresentationFormat>Panorámica</PresentationFormat>
  <Paragraphs>170</Paragraphs>
  <Slides>19</Slides>
  <Notes>0</Notes>
  <HiddenSlides>1</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19</vt:i4>
      </vt:variant>
    </vt:vector>
  </HeadingPairs>
  <TitlesOfParts>
    <vt:vector size="23" baseType="lpstr">
      <vt:lpstr>Arial</vt:lpstr>
      <vt:lpstr>Calibri</vt:lpstr>
      <vt:lpstr>Verdana</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División Personas y Gestión Institucional Equipo de Desarrollo de Personas</dc:title>
  <dc:creator>Tamar Drobny Abaud</dc:creator>
  <cp:lastModifiedBy>Elena Mora</cp:lastModifiedBy>
  <cp:revision>259</cp:revision>
  <dcterms:created xsi:type="dcterms:W3CDTF">2016-09-22T15:06:38Z</dcterms:created>
  <dcterms:modified xsi:type="dcterms:W3CDTF">2016-11-30T14:52:04Z</dcterms:modified>
</cp:coreProperties>
</file>